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91"/>
  </p:notesMasterIdLst>
  <p:sldIdLst>
    <p:sldId id="256" r:id="rId2"/>
    <p:sldId id="289" r:id="rId3"/>
    <p:sldId id="402" r:id="rId4"/>
    <p:sldId id="340" r:id="rId5"/>
    <p:sldId id="257" r:id="rId6"/>
    <p:sldId id="339" r:id="rId7"/>
    <p:sldId id="374" r:id="rId8"/>
    <p:sldId id="271" r:id="rId9"/>
    <p:sldId id="275" r:id="rId10"/>
    <p:sldId id="408" r:id="rId11"/>
    <p:sldId id="258" r:id="rId12"/>
    <p:sldId id="260" r:id="rId13"/>
    <p:sldId id="276" r:id="rId14"/>
    <p:sldId id="295" r:id="rId15"/>
    <p:sldId id="292" r:id="rId16"/>
    <p:sldId id="280" r:id="rId17"/>
    <p:sldId id="278" r:id="rId18"/>
    <p:sldId id="337" r:id="rId19"/>
    <p:sldId id="291" r:id="rId20"/>
    <p:sldId id="378" r:id="rId21"/>
    <p:sldId id="395" r:id="rId22"/>
    <p:sldId id="403" r:id="rId23"/>
    <p:sldId id="288" r:id="rId24"/>
    <p:sldId id="343" r:id="rId25"/>
    <p:sldId id="262" r:id="rId26"/>
    <p:sldId id="336" r:id="rId27"/>
    <p:sldId id="281" r:id="rId28"/>
    <p:sldId id="265" r:id="rId29"/>
    <p:sldId id="382" r:id="rId30"/>
    <p:sldId id="263" r:id="rId31"/>
    <p:sldId id="368" r:id="rId32"/>
    <p:sldId id="284" r:id="rId33"/>
    <p:sldId id="279" r:id="rId34"/>
    <p:sldId id="273" r:id="rId35"/>
    <p:sldId id="409" r:id="rId36"/>
    <p:sldId id="410" r:id="rId37"/>
    <p:sldId id="411" r:id="rId38"/>
    <p:sldId id="413" r:id="rId39"/>
    <p:sldId id="412" r:id="rId40"/>
    <p:sldId id="383" r:id="rId41"/>
    <p:sldId id="394" r:id="rId42"/>
    <p:sldId id="369" r:id="rId43"/>
    <p:sldId id="370" r:id="rId44"/>
    <p:sldId id="434" r:id="rId45"/>
    <p:sldId id="435" r:id="rId46"/>
    <p:sldId id="440" r:id="rId47"/>
    <p:sldId id="384" r:id="rId48"/>
    <p:sldId id="442" r:id="rId49"/>
    <p:sldId id="267" r:id="rId50"/>
    <p:sldId id="268" r:id="rId51"/>
    <p:sldId id="299" r:id="rId52"/>
    <p:sldId id="307" r:id="rId53"/>
    <p:sldId id="308" r:id="rId54"/>
    <p:sldId id="300" r:id="rId55"/>
    <p:sldId id="301" r:id="rId56"/>
    <p:sldId id="302" r:id="rId57"/>
    <p:sldId id="303" r:id="rId58"/>
    <p:sldId id="304" r:id="rId59"/>
    <p:sldId id="305" r:id="rId60"/>
    <p:sldId id="306" r:id="rId61"/>
    <p:sldId id="388" r:id="rId62"/>
    <p:sldId id="386" r:id="rId63"/>
    <p:sldId id="404" r:id="rId64"/>
    <p:sldId id="373" r:id="rId65"/>
    <p:sldId id="381" r:id="rId66"/>
    <p:sldId id="277" r:id="rId67"/>
    <p:sldId id="270" r:id="rId68"/>
    <p:sldId id="341" r:id="rId69"/>
    <p:sldId id="342" r:id="rId70"/>
    <p:sldId id="338" r:id="rId71"/>
    <p:sldId id="282" r:id="rId72"/>
    <p:sldId id="297" r:id="rId73"/>
    <p:sldId id="283" r:id="rId74"/>
    <p:sldId id="438" r:id="rId75"/>
    <p:sldId id="293" r:id="rId76"/>
    <p:sldId id="294" r:id="rId77"/>
    <p:sldId id="296" r:id="rId78"/>
    <p:sldId id="441" r:id="rId79"/>
    <p:sldId id="405" r:id="rId80"/>
    <p:sldId id="406" r:id="rId81"/>
    <p:sldId id="396" r:id="rId82"/>
    <p:sldId id="397" r:id="rId83"/>
    <p:sldId id="398" r:id="rId84"/>
    <p:sldId id="399" r:id="rId85"/>
    <p:sldId id="401" r:id="rId86"/>
    <p:sldId id="286" r:id="rId87"/>
    <p:sldId id="287" r:id="rId88"/>
    <p:sldId id="387" r:id="rId89"/>
    <p:sldId id="400" r:id="rId9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5162" autoAdjust="0"/>
    <p:restoredTop sz="82630" autoAdjust="0"/>
  </p:normalViewPr>
  <p:slideViewPr>
    <p:cSldViewPr snapToGrid="0">
      <p:cViewPr>
        <p:scale>
          <a:sx n="100" d="100"/>
          <a:sy n="100" d="100"/>
        </p:scale>
        <p:origin x="-115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26B8F7-B6A1-44CF-A15C-41761C616E26}"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4926B190-6218-4932-B070-3538DE19E605}">
      <dgm:prSet phldrT="[Text]"/>
      <dgm:spPr>
        <a:solidFill>
          <a:schemeClr val="accent6"/>
        </a:solidFill>
      </dgm:spPr>
      <dgm:t>
        <a:bodyPr/>
        <a:lstStyle/>
        <a:p>
          <a:r>
            <a:rPr lang="en-US" dirty="0" smtClean="0"/>
            <a:t>Layered Testing</a:t>
          </a:r>
          <a:endParaRPr lang="en-US" dirty="0"/>
        </a:p>
      </dgm:t>
    </dgm:pt>
    <dgm:pt modelId="{21DF4C2F-D888-4A9C-A94B-24FCC5E7B104}">
      <dgm:prSet phldrT="[Text]"/>
      <dgm:spPr>
        <a:solidFill>
          <a:schemeClr val="accent6"/>
        </a:solidFill>
      </dgm:spPr>
      <dgm:t>
        <a:bodyPr/>
        <a:lstStyle/>
        <a:p>
          <a:r>
            <a:rPr lang="en-US" b="1" dirty="0" smtClean="0"/>
            <a:t>Testing and Deployment</a:t>
          </a:r>
          <a:endParaRPr lang="en-US" b="1" dirty="0"/>
        </a:p>
      </dgm:t>
    </dgm:pt>
    <dgm:pt modelId="{18C26097-38E8-482A-9EE1-0B882B0CC509}" type="sibTrans" cxnId="{A7ACECB6-699F-4315-B393-CBF61584189C}">
      <dgm:prSet/>
      <dgm:spPr/>
      <dgm:t>
        <a:bodyPr/>
        <a:lstStyle/>
        <a:p>
          <a:endParaRPr lang="en-US"/>
        </a:p>
      </dgm:t>
    </dgm:pt>
    <dgm:pt modelId="{708D1DB4-3B6E-4C6A-8967-98173564C311}" type="parTrans" cxnId="{A7ACECB6-699F-4315-B393-CBF61584189C}">
      <dgm:prSet/>
      <dgm:spPr/>
      <dgm:t>
        <a:bodyPr/>
        <a:lstStyle/>
        <a:p>
          <a:endParaRPr lang="en-US"/>
        </a:p>
      </dgm:t>
    </dgm:pt>
    <dgm:pt modelId="{A421B587-3D93-42E4-BCE0-A01EC59752D6}" type="sibTrans" cxnId="{5BAF1ECF-01F0-46B9-A78F-BFB6BC7C45B7}">
      <dgm:prSet/>
      <dgm:spPr/>
      <dgm:t>
        <a:bodyPr/>
        <a:lstStyle/>
        <a:p>
          <a:endParaRPr lang="en-US"/>
        </a:p>
      </dgm:t>
    </dgm:pt>
    <dgm:pt modelId="{3AF580D4-1BD4-40CF-8178-C66A83CF86C0}" type="parTrans" cxnId="{5BAF1ECF-01F0-46B9-A78F-BFB6BC7C45B7}">
      <dgm:prSet/>
      <dgm:spPr/>
      <dgm:t>
        <a:bodyPr/>
        <a:lstStyle/>
        <a:p>
          <a:endParaRPr lang="en-US"/>
        </a:p>
      </dgm:t>
    </dgm:pt>
    <dgm:pt modelId="{3D1A2BF2-E682-48AA-A1A9-C33C38935CEB}">
      <dgm:prSet phldrT="[Text]"/>
      <dgm:spPr>
        <a:solidFill>
          <a:schemeClr val="accent2">
            <a:lumMod val="75000"/>
          </a:schemeClr>
        </a:solidFill>
      </dgm:spPr>
      <dgm:t>
        <a:bodyPr/>
        <a:lstStyle/>
        <a:p>
          <a:r>
            <a:rPr lang="en-US" dirty="0" smtClean="0"/>
            <a:t>Test-Driven Development</a:t>
          </a:r>
          <a:endParaRPr lang="en-US" dirty="0"/>
        </a:p>
      </dgm:t>
    </dgm:pt>
    <dgm:pt modelId="{708786C2-DD73-43AF-B81B-EE388A537EB5}">
      <dgm:prSet phldrT="[Text]"/>
      <dgm:spPr>
        <a:solidFill>
          <a:schemeClr val="accent2">
            <a:lumMod val="75000"/>
          </a:schemeClr>
        </a:solidFill>
      </dgm:spPr>
      <dgm:t>
        <a:bodyPr/>
        <a:lstStyle/>
        <a:p>
          <a:r>
            <a:rPr lang="en-US" b="1" dirty="0" smtClean="0"/>
            <a:t>Coding Techniques</a:t>
          </a:r>
          <a:endParaRPr lang="en-US" b="1" dirty="0"/>
        </a:p>
      </dgm:t>
    </dgm:pt>
    <dgm:pt modelId="{34B0914C-3C1A-48F9-86FF-993CA820FF1A}" type="sibTrans" cxnId="{C69998CE-8153-4BF7-AF73-FEB5FBAB8FD8}">
      <dgm:prSet/>
      <dgm:spPr/>
      <dgm:t>
        <a:bodyPr/>
        <a:lstStyle/>
        <a:p>
          <a:endParaRPr lang="en-US"/>
        </a:p>
      </dgm:t>
    </dgm:pt>
    <dgm:pt modelId="{71F13B7D-AA20-4E55-80DA-CD643A11CB33}" type="parTrans" cxnId="{C69998CE-8153-4BF7-AF73-FEB5FBAB8FD8}">
      <dgm:prSet/>
      <dgm:spPr/>
      <dgm:t>
        <a:bodyPr/>
        <a:lstStyle/>
        <a:p>
          <a:endParaRPr lang="en-US"/>
        </a:p>
      </dgm:t>
    </dgm:pt>
    <dgm:pt modelId="{76D850F1-4F9E-4A70-B40F-5C8940E7EA93}" type="sibTrans" cxnId="{144EE4A1-7C14-40E2-897B-8266ABD23B8E}">
      <dgm:prSet/>
      <dgm:spPr/>
      <dgm:t>
        <a:bodyPr/>
        <a:lstStyle/>
        <a:p>
          <a:endParaRPr lang="en-US"/>
        </a:p>
      </dgm:t>
    </dgm:pt>
    <dgm:pt modelId="{A88FA698-3DD8-4C9A-88AC-4FE903E29242}" type="parTrans" cxnId="{144EE4A1-7C14-40E2-897B-8266ABD23B8E}">
      <dgm:prSet/>
      <dgm:spPr/>
      <dgm:t>
        <a:bodyPr/>
        <a:lstStyle/>
        <a:p>
          <a:endParaRPr lang="en-US"/>
        </a:p>
      </dgm:t>
    </dgm:pt>
    <dgm:pt modelId="{D41B6254-F9E4-4961-8203-802C8767656E}">
      <dgm:prSet phldrT="[Text]"/>
      <dgm:spPr>
        <a:solidFill>
          <a:schemeClr val="accent4"/>
        </a:solidFill>
      </dgm:spPr>
      <dgm:t>
        <a:bodyPr/>
        <a:lstStyle/>
        <a:p>
          <a:r>
            <a:rPr lang="en-US" dirty="0" smtClean="0"/>
            <a:t>Customer Feedback</a:t>
          </a:r>
          <a:endParaRPr lang="en-US" dirty="0"/>
        </a:p>
      </dgm:t>
    </dgm:pt>
    <dgm:pt modelId="{12DC7BA1-96D6-4F75-856D-9860122A7903}">
      <dgm:prSet phldrT="[Text]"/>
      <dgm:spPr>
        <a:solidFill>
          <a:schemeClr val="accent4"/>
        </a:solidFill>
      </dgm:spPr>
      <dgm:t>
        <a:bodyPr/>
        <a:lstStyle/>
        <a:p>
          <a:r>
            <a:rPr lang="en-US" b="1" dirty="0" smtClean="0"/>
            <a:t>Team Organization and Planning</a:t>
          </a:r>
          <a:endParaRPr lang="en-US" b="1" dirty="0"/>
        </a:p>
      </dgm:t>
    </dgm:pt>
    <dgm:pt modelId="{BCB56BD9-C513-49FC-BEE3-D42FB9EB65FD}" type="sibTrans" cxnId="{9F9EF003-3976-46DD-BFB9-978145FDF991}">
      <dgm:prSet/>
      <dgm:spPr/>
      <dgm:t>
        <a:bodyPr/>
        <a:lstStyle/>
        <a:p>
          <a:endParaRPr lang="en-US"/>
        </a:p>
      </dgm:t>
    </dgm:pt>
    <dgm:pt modelId="{52116F48-F0D4-44BA-A125-1DF3EDCD2315}" type="parTrans" cxnId="{9F9EF003-3976-46DD-BFB9-978145FDF991}">
      <dgm:prSet/>
      <dgm:spPr/>
      <dgm:t>
        <a:bodyPr/>
        <a:lstStyle/>
        <a:p>
          <a:endParaRPr lang="en-US"/>
        </a:p>
      </dgm:t>
    </dgm:pt>
    <dgm:pt modelId="{F396AFDF-A5F1-4495-A503-8D028A626118}" type="sibTrans" cxnId="{64D9D410-A743-4798-92C6-96BB0AED43C1}">
      <dgm:prSet/>
      <dgm:spPr/>
      <dgm:t>
        <a:bodyPr/>
        <a:lstStyle/>
        <a:p>
          <a:endParaRPr lang="en-US"/>
        </a:p>
      </dgm:t>
    </dgm:pt>
    <dgm:pt modelId="{DFD0023B-5B8A-4E51-BD5D-A527C63A5A7C}" type="parTrans" cxnId="{64D9D410-A743-4798-92C6-96BB0AED43C1}">
      <dgm:prSet/>
      <dgm:spPr/>
      <dgm:t>
        <a:bodyPr/>
        <a:lstStyle/>
        <a:p>
          <a:endParaRPr lang="en-US"/>
        </a:p>
      </dgm:t>
    </dgm:pt>
    <dgm:pt modelId="{3EC57BDE-9F76-434E-A24F-97A6F401D1A5}">
      <dgm:prSet phldrT="[Text]"/>
      <dgm:spPr>
        <a:solidFill>
          <a:schemeClr val="accent6"/>
        </a:solidFill>
      </dgm:spPr>
      <dgm:t>
        <a:bodyPr/>
        <a:lstStyle/>
        <a:p>
          <a:r>
            <a:rPr lang="en-US" dirty="0" smtClean="0"/>
            <a:t>Automation</a:t>
          </a:r>
          <a:endParaRPr lang="en-US" dirty="0"/>
        </a:p>
      </dgm:t>
    </dgm:pt>
    <dgm:pt modelId="{EDD06A40-7D71-40C4-B5BA-8759A632A081}" type="parTrans" cxnId="{E51BC721-9FF5-4762-BB4E-928435962393}">
      <dgm:prSet/>
      <dgm:spPr/>
      <dgm:t>
        <a:bodyPr/>
        <a:lstStyle/>
        <a:p>
          <a:endParaRPr lang="en-US"/>
        </a:p>
      </dgm:t>
    </dgm:pt>
    <dgm:pt modelId="{DB0DF871-0251-430B-85DB-779C8ABF6930}" type="sibTrans" cxnId="{E51BC721-9FF5-4762-BB4E-928435962393}">
      <dgm:prSet/>
      <dgm:spPr/>
      <dgm:t>
        <a:bodyPr/>
        <a:lstStyle/>
        <a:p>
          <a:endParaRPr lang="en-US"/>
        </a:p>
      </dgm:t>
    </dgm:pt>
    <dgm:pt modelId="{A0A949A4-66B2-493C-B448-ECDE5120CD9A}">
      <dgm:prSet phldrT="[Text]"/>
      <dgm:spPr>
        <a:solidFill>
          <a:schemeClr val="accent6"/>
        </a:solidFill>
      </dgm:spPr>
      <dgm:t>
        <a:bodyPr/>
        <a:lstStyle/>
        <a:p>
          <a:endParaRPr lang="en-US" dirty="0"/>
        </a:p>
      </dgm:t>
    </dgm:pt>
    <dgm:pt modelId="{FDCD46B7-757D-41F5-8DA7-2D42C98A0762}" type="parTrans" cxnId="{1E976CA4-A939-491F-8B09-46EF038C470D}">
      <dgm:prSet/>
      <dgm:spPr/>
      <dgm:t>
        <a:bodyPr/>
        <a:lstStyle/>
        <a:p>
          <a:endParaRPr lang="en-US"/>
        </a:p>
      </dgm:t>
    </dgm:pt>
    <dgm:pt modelId="{282A5CD9-3458-4E59-ABEF-BB8057267818}" type="sibTrans" cxnId="{1E976CA4-A939-491F-8B09-46EF038C470D}">
      <dgm:prSet/>
      <dgm:spPr/>
      <dgm:t>
        <a:bodyPr/>
        <a:lstStyle/>
        <a:p>
          <a:endParaRPr lang="en-US"/>
        </a:p>
      </dgm:t>
    </dgm:pt>
    <dgm:pt modelId="{96FD40BB-F5A7-4AAA-8A05-DB7A2CAE01C3}">
      <dgm:prSet phldrT="[Text]"/>
      <dgm:spPr>
        <a:solidFill>
          <a:schemeClr val="accent2">
            <a:lumMod val="75000"/>
          </a:schemeClr>
        </a:solidFill>
      </dgm:spPr>
      <dgm:t>
        <a:bodyPr/>
        <a:lstStyle/>
        <a:p>
          <a:r>
            <a:rPr lang="en-US" dirty="0" smtClean="0"/>
            <a:t>Continuous Integration</a:t>
          </a:r>
          <a:endParaRPr lang="en-US" dirty="0"/>
        </a:p>
      </dgm:t>
    </dgm:pt>
    <dgm:pt modelId="{25CA618E-80D7-4E83-B89C-9FA7258D05B1}" type="parTrans" cxnId="{A6E29117-5145-4DFC-9A89-91BB63AB8A79}">
      <dgm:prSet/>
      <dgm:spPr/>
      <dgm:t>
        <a:bodyPr/>
        <a:lstStyle/>
        <a:p>
          <a:endParaRPr lang="en-US"/>
        </a:p>
      </dgm:t>
    </dgm:pt>
    <dgm:pt modelId="{FF86685E-286F-4B6B-B6BE-085335164A74}" type="sibTrans" cxnId="{A6E29117-5145-4DFC-9A89-91BB63AB8A79}">
      <dgm:prSet/>
      <dgm:spPr/>
      <dgm:t>
        <a:bodyPr/>
        <a:lstStyle/>
        <a:p>
          <a:endParaRPr lang="en-US"/>
        </a:p>
      </dgm:t>
    </dgm:pt>
    <dgm:pt modelId="{34A0B634-BD1E-4C12-9489-8E057DCEA810}">
      <dgm:prSet phldrT="[Text]"/>
      <dgm:spPr>
        <a:solidFill>
          <a:schemeClr val="accent2">
            <a:lumMod val="75000"/>
          </a:schemeClr>
        </a:solidFill>
      </dgm:spPr>
      <dgm:t>
        <a:bodyPr/>
        <a:lstStyle/>
        <a:p>
          <a:r>
            <a:rPr lang="en-US" dirty="0" smtClean="0"/>
            <a:t>Source Control</a:t>
          </a:r>
          <a:endParaRPr lang="en-US" dirty="0"/>
        </a:p>
      </dgm:t>
    </dgm:pt>
    <dgm:pt modelId="{570AEDCC-792C-4392-8E14-C9A7D746BD24}" type="sibTrans" cxnId="{8889BDF3-5CEF-4FF3-81CA-CC9DA429FBA4}">
      <dgm:prSet/>
      <dgm:spPr/>
      <dgm:t>
        <a:bodyPr/>
        <a:lstStyle/>
        <a:p>
          <a:endParaRPr lang="en-US"/>
        </a:p>
      </dgm:t>
    </dgm:pt>
    <dgm:pt modelId="{3BEC5D4E-1DBA-40DF-958B-F7051A3AA0B6}" type="parTrans" cxnId="{8889BDF3-5CEF-4FF3-81CA-CC9DA429FBA4}">
      <dgm:prSet/>
      <dgm:spPr/>
      <dgm:t>
        <a:bodyPr/>
        <a:lstStyle/>
        <a:p>
          <a:endParaRPr lang="en-US"/>
        </a:p>
      </dgm:t>
    </dgm:pt>
    <dgm:pt modelId="{B304618F-6960-4F1F-B8FE-5C651C924B3B}">
      <dgm:prSet phldrT="[Text]"/>
      <dgm:spPr>
        <a:solidFill>
          <a:schemeClr val="accent4"/>
        </a:solidFill>
      </dgm:spPr>
      <dgm:t>
        <a:bodyPr/>
        <a:lstStyle/>
        <a:p>
          <a:r>
            <a:rPr lang="en-US" dirty="0" smtClean="0"/>
            <a:t>Retrospectives</a:t>
          </a:r>
          <a:endParaRPr lang="en-US" dirty="0"/>
        </a:p>
      </dgm:t>
    </dgm:pt>
    <dgm:pt modelId="{B9256B51-BE06-435D-93F4-55F20F849AF8}" type="sibTrans" cxnId="{98216734-A75A-4411-A7A6-A544645B92D0}">
      <dgm:prSet/>
      <dgm:spPr/>
      <dgm:t>
        <a:bodyPr/>
        <a:lstStyle/>
        <a:p>
          <a:endParaRPr lang="en-US"/>
        </a:p>
      </dgm:t>
    </dgm:pt>
    <dgm:pt modelId="{87165BDB-6BAC-404C-9A18-03561F3F26A3}" type="parTrans" cxnId="{98216734-A75A-4411-A7A6-A544645B92D0}">
      <dgm:prSet/>
      <dgm:spPr/>
      <dgm:t>
        <a:bodyPr/>
        <a:lstStyle/>
        <a:p>
          <a:endParaRPr lang="en-US"/>
        </a:p>
      </dgm:t>
    </dgm:pt>
    <dgm:pt modelId="{923E64CF-A1B2-47C2-9D9A-13B069FAB29C}">
      <dgm:prSet phldrT="[Text]"/>
      <dgm:spPr>
        <a:solidFill>
          <a:schemeClr val="accent4"/>
        </a:solidFill>
      </dgm:spPr>
      <dgm:t>
        <a:bodyPr/>
        <a:lstStyle/>
        <a:p>
          <a:r>
            <a:rPr lang="en-US" dirty="0" smtClean="0"/>
            <a:t>Colocation</a:t>
          </a:r>
          <a:endParaRPr lang="en-US" dirty="0"/>
        </a:p>
      </dgm:t>
    </dgm:pt>
    <dgm:pt modelId="{C37F4E5A-2407-4C8D-939D-78FC268C301E}" type="sibTrans" cxnId="{4B413391-EE6B-467D-848D-95F5101D7D16}">
      <dgm:prSet/>
      <dgm:spPr/>
      <dgm:t>
        <a:bodyPr/>
        <a:lstStyle/>
        <a:p>
          <a:endParaRPr lang="en-US"/>
        </a:p>
      </dgm:t>
    </dgm:pt>
    <dgm:pt modelId="{D4542E6F-DBF5-46B7-A27E-EE1DF05E5DDE}" type="parTrans" cxnId="{4B413391-EE6B-467D-848D-95F5101D7D16}">
      <dgm:prSet/>
      <dgm:spPr/>
      <dgm:t>
        <a:bodyPr/>
        <a:lstStyle/>
        <a:p>
          <a:endParaRPr lang="en-US"/>
        </a:p>
      </dgm:t>
    </dgm:pt>
    <dgm:pt modelId="{EF28DE1F-9D8F-4F71-9A4E-0BB38CD9181A}">
      <dgm:prSet phldrT="[Text]"/>
      <dgm:spPr>
        <a:solidFill>
          <a:schemeClr val="accent6"/>
        </a:solidFill>
      </dgm:spPr>
      <dgm:t>
        <a:bodyPr/>
        <a:lstStyle/>
        <a:p>
          <a:r>
            <a:rPr lang="en-US" dirty="0" err="1" smtClean="0"/>
            <a:t>DevOps</a:t>
          </a:r>
          <a:endParaRPr lang="en-US" dirty="0"/>
        </a:p>
      </dgm:t>
    </dgm:pt>
    <dgm:pt modelId="{E6FA087F-79CE-4CBF-922F-CBA965E6EA44}" type="parTrans" cxnId="{00A979E5-CDEF-43B0-B965-042B8FDB9BD0}">
      <dgm:prSet/>
      <dgm:spPr/>
      <dgm:t>
        <a:bodyPr/>
        <a:lstStyle/>
        <a:p>
          <a:endParaRPr lang="en-US"/>
        </a:p>
      </dgm:t>
    </dgm:pt>
    <dgm:pt modelId="{C4F0096A-ABC9-46A0-A9DE-71DC1E87656D}" type="sibTrans" cxnId="{00A979E5-CDEF-43B0-B965-042B8FDB9BD0}">
      <dgm:prSet/>
      <dgm:spPr/>
      <dgm:t>
        <a:bodyPr/>
        <a:lstStyle/>
        <a:p>
          <a:endParaRPr lang="en-US"/>
        </a:p>
      </dgm:t>
    </dgm:pt>
    <dgm:pt modelId="{B33C8158-C870-4C5D-AB67-9B3DCCF2F339}" type="pres">
      <dgm:prSet presAssocID="{9E26B8F7-B6A1-44CF-A15C-41761C616E26}" presName="linear" presStyleCnt="0">
        <dgm:presLayoutVars>
          <dgm:dir/>
          <dgm:resizeHandles val="exact"/>
        </dgm:presLayoutVars>
      </dgm:prSet>
      <dgm:spPr/>
      <dgm:t>
        <a:bodyPr/>
        <a:lstStyle/>
        <a:p>
          <a:endParaRPr lang="en-US"/>
        </a:p>
      </dgm:t>
    </dgm:pt>
    <dgm:pt modelId="{87237C2F-39B7-4687-96A5-3088A4C5623F}" type="pres">
      <dgm:prSet presAssocID="{12DC7BA1-96D6-4F75-856D-9860122A7903}" presName="comp" presStyleCnt="0"/>
      <dgm:spPr/>
    </dgm:pt>
    <dgm:pt modelId="{68D51606-055E-4AB0-85B0-34852D37A286}" type="pres">
      <dgm:prSet presAssocID="{12DC7BA1-96D6-4F75-856D-9860122A7903}" presName="box" presStyleLbl="node1" presStyleIdx="0" presStyleCnt="3" custScaleY="102347" custLinFactNeighborY="0"/>
      <dgm:spPr/>
      <dgm:t>
        <a:bodyPr/>
        <a:lstStyle/>
        <a:p>
          <a:endParaRPr lang="en-US"/>
        </a:p>
      </dgm:t>
    </dgm:pt>
    <dgm:pt modelId="{F0B04D5B-6636-41D0-8248-5965D40368C9}" type="pres">
      <dgm:prSet presAssocID="{12DC7BA1-96D6-4F75-856D-9860122A7903}" presName="img"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C4EACACE-89B1-4F1E-ABC5-370577BDBB3C}" type="pres">
      <dgm:prSet presAssocID="{12DC7BA1-96D6-4F75-856D-9860122A7903}" presName="text" presStyleLbl="node1" presStyleIdx="0" presStyleCnt="3">
        <dgm:presLayoutVars>
          <dgm:bulletEnabled val="1"/>
        </dgm:presLayoutVars>
      </dgm:prSet>
      <dgm:spPr/>
      <dgm:t>
        <a:bodyPr/>
        <a:lstStyle/>
        <a:p>
          <a:endParaRPr lang="en-US"/>
        </a:p>
      </dgm:t>
    </dgm:pt>
    <dgm:pt modelId="{6CA742B5-2DB2-4439-BED7-49FFDA600C83}" type="pres">
      <dgm:prSet presAssocID="{BCB56BD9-C513-49FC-BEE3-D42FB9EB65FD}" presName="spacer" presStyleCnt="0"/>
      <dgm:spPr/>
    </dgm:pt>
    <dgm:pt modelId="{C11A5D11-42A7-48DB-B57C-699209EF7C0B}" type="pres">
      <dgm:prSet presAssocID="{708786C2-DD73-43AF-B81B-EE388A537EB5}" presName="comp" presStyleCnt="0"/>
      <dgm:spPr/>
    </dgm:pt>
    <dgm:pt modelId="{A1347CA7-6B55-45B8-A729-2855B289DF89}" type="pres">
      <dgm:prSet presAssocID="{708786C2-DD73-43AF-B81B-EE388A537EB5}" presName="box" presStyleLbl="node1" presStyleIdx="1" presStyleCnt="3" custLinFactNeighborY="-89"/>
      <dgm:spPr/>
      <dgm:t>
        <a:bodyPr/>
        <a:lstStyle/>
        <a:p>
          <a:endParaRPr lang="en-US"/>
        </a:p>
      </dgm:t>
    </dgm:pt>
    <dgm:pt modelId="{DE875381-9C4E-4445-B06A-7FE41FFC1F21}" type="pres">
      <dgm:prSet presAssocID="{708786C2-DD73-43AF-B81B-EE388A537EB5}" presName="img"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dgm:spPr>
      <dgm:t>
        <a:bodyPr/>
        <a:lstStyle/>
        <a:p>
          <a:endParaRPr lang="en-US"/>
        </a:p>
      </dgm:t>
    </dgm:pt>
    <dgm:pt modelId="{E58F4891-16D1-43D4-98C3-7687481CD8D5}" type="pres">
      <dgm:prSet presAssocID="{708786C2-DD73-43AF-B81B-EE388A537EB5}" presName="text" presStyleLbl="node1" presStyleIdx="1" presStyleCnt="3">
        <dgm:presLayoutVars>
          <dgm:bulletEnabled val="1"/>
        </dgm:presLayoutVars>
      </dgm:prSet>
      <dgm:spPr/>
      <dgm:t>
        <a:bodyPr/>
        <a:lstStyle/>
        <a:p>
          <a:endParaRPr lang="en-US"/>
        </a:p>
      </dgm:t>
    </dgm:pt>
    <dgm:pt modelId="{43A25198-EB68-44DA-9965-EBD453CDEE21}" type="pres">
      <dgm:prSet presAssocID="{34B0914C-3C1A-48F9-86FF-993CA820FF1A}" presName="spacer" presStyleCnt="0"/>
      <dgm:spPr/>
    </dgm:pt>
    <dgm:pt modelId="{985E241F-4B88-4A56-8968-8F172759DC8C}" type="pres">
      <dgm:prSet presAssocID="{21DF4C2F-D888-4A9C-A94B-24FCC5E7B104}" presName="comp" presStyleCnt="0"/>
      <dgm:spPr/>
    </dgm:pt>
    <dgm:pt modelId="{CAAFE772-5009-4C41-8367-67F9B7CC8075}" type="pres">
      <dgm:prSet presAssocID="{21DF4C2F-D888-4A9C-A94B-24FCC5E7B104}" presName="box" presStyleLbl="node1" presStyleIdx="2" presStyleCnt="3"/>
      <dgm:spPr/>
      <dgm:t>
        <a:bodyPr/>
        <a:lstStyle/>
        <a:p>
          <a:endParaRPr lang="en-US"/>
        </a:p>
      </dgm:t>
    </dgm:pt>
    <dgm:pt modelId="{3831A7DA-DA26-4526-BF0D-B1D8D04AB8A6}" type="pres">
      <dgm:prSet presAssocID="{21DF4C2F-D888-4A9C-A94B-24FCC5E7B104}"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1CCBF9E6-F4B2-41CA-8EC2-FA0FC13CF910}" type="pres">
      <dgm:prSet presAssocID="{21DF4C2F-D888-4A9C-A94B-24FCC5E7B104}" presName="text" presStyleLbl="node1" presStyleIdx="2" presStyleCnt="3">
        <dgm:presLayoutVars>
          <dgm:bulletEnabled val="1"/>
        </dgm:presLayoutVars>
      </dgm:prSet>
      <dgm:spPr/>
      <dgm:t>
        <a:bodyPr/>
        <a:lstStyle/>
        <a:p>
          <a:endParaRPr lang="en-US"/>
        </a:p>
      </dgm:t>
    </dgm:pt>
  </dgm:ptLst>
  <dgm:cxnLst>
    <dgm:cxn modelId="{6C4B15D0-659B-4BDF-B1AA-39CB9E753052}" type="presOf" srcId="{4926B190-6218-4932-B070-3538DE19E605}" destId="{1CCBF9E6-F4B2-41CA-8EC2-FA0FC13CF910}" srcOrd="1" destOrd="1" presId="urn:microsoft.com/office/officeart/2005/8/layout/vList4"/>
    <dgm:cxn modelId="{4A058EAD-840B-4E04-AE2A-0B81CEA24D09}" type="presOf" srcId="{A0A949A4-66B2-493C-B448-ECDE5120CD9A}" destId="{CAAFE772-5009-4C41-8367-67F9B7CC8075}" srcOrd="0" destOrd="4" presId="urn:microsoft.com/office/officeart/2005/8/layout/vList4"/>
    <dgm:cxn modelId="{F3732AED-54E6-49E3-8159-60F080AA87B3}" type="presOf" srcId="{96FD40BB-F5A7-4AAA-8A05-DB7A2CAE01C3}" destId="{A1347CA7-6B55-45B8-A729-2855B289DF89}" srcOrd="0" destOrd="2" presId="urn:microsoft.com/office/officeart/2005/8/layout/vList4"/>
    <dgm:cxn modelId="{BF2EC803-9CFC-4467-B0B4-C850D0EC7589}" type="presOf" srcId="{B304618F-6960-4F1F-B8FE-5C651C924B3B}" destId="{68D51606-055E-4AB0-85B0-34852D37A286}" srcOrd="0" destOrd="3" presId="urn:microsoft.com/office/officeart/2005/8/layout/vList4"/>
    <dgm:cxn modelId="{E0BA1148-2400-4F6D-968D-20060B640EC6}" type="presOf" srcId="{34A0B634-BD1E-4C12-9489-8E057DCEA810}" destId="{A1347CA7-6B55-45B8-A729-2855B289DF89}" srcOrd="0" destOrd="1" presId="urn:microsoft.com/office/officeart/2005/8/layout/vList4"/>
    <dgm:cxn modelId="{C69998CE-8153-4BF7-AF73-FEB5FBAB8FD8}" srcId="{9E26B8F7-B6A1-44CF-A15C-41761C616E26}" destId="{708786C2-DD73-43AF-B81B-EE388A537EB5}" srcOrd="1" destOrd="0" parTransId="{71F13B7D-AA20-4E55-80DA-CD643A11CB33}" sibTransId="{34B0914C-3C1A-48F9-86FF-993CA820FF1A}"/>
    <dgm:cxn modelId="{89844BA1-EE38-4F2A-A507-31D3D0ED535F}" type="presOf" srcId="{3D1A2BF2-E682-48AA-A1A9-C33C38935CEB}" destId="{A1347CA7-6B55-45B8-A729-2855B289DF89}" srcOrd="0" destOrd="3" presId="urn:microsoft.com/office/officeart/2005/8/layout/vList4"/>
    <dgm:cxn modelId="{A7ACECB6-699F-4315-B393-CBF61584189C}" srcId="{9E26B8F7-B6A1-44CF-A15C-41761C616E26}" destId="{21DF4C2F-D888-4A9C-A94B-24FCC5E7B104}" srcOrd="2" destOrd="0" parTransId="{708D1DB4-3B6E-4C6A-8967-98173564C311}" sibTransId="{18C26097-38E8-482A-9EE1-0B882B0CC509}"/>
    <dgm:cxn modelId="{E51BC721-9FF5-4762-BB4E-928435962393}" srcId="{21DF4C2F-D888-4A9C-A94B-24FCC5E7B104}" destId="{3EC57BDE-9F76-434E-A24F-97A6F401D1A5}" srcOrd="1" destOrd="0" parTransId="{EDD06A40-7D71-40C4-B5BA-8759A632A081}" sibTransId="{DB0DF871-0251-430B-85DB-779C8ABF6930}"/>
    <dgm:cxn modelId="{00387471-C361-4878-8885-94D8DB784701}" type="presOf" srcId="{12DC7BA1-96D6-4F75-856D-9860122A7903}" destId="{68D51606-055E-4AB0-85B0-34852D37A286}" srcOrd="0" destOrd="0" presId="urn:microsoft.com/office/officeart/2005/8/layout/vList4"/>
    <dgm:cxn modelId="{A6E29117-5145-4DFC-9A89-91BB63AB8A79}" srcId="{708786C2-DD73-43AF-B81B-EE388A537EB5}" destId="{96FD40BB-F5A7-4AAA-8A05-DB7A2CAE01C3}" srcOrd="1" destOrd="0" parTransId="{25CA618E-80D7-4E83-B89C-9FA7258D05B1}" sibTransId="{FF86685E-286F-4B6B-B6BE-085335164A74}"/>
    <dgm:cxn modelId="{3C60AFA0-5662-47DD-BA1E-3D5C1BEAC7E7}" type="presOf" srcId="{B304618F-6960-4F1F-B8FE-5C651C924B3B}" destId="{C4EACACE-89B1-4F1E-ABC5-370577BDBB3C}" srcOrd="1" destOrd="3" presId="urn:microsoft.com/office/officeart/2005/8/layout/vList4"/>
    <dgm:cxn modelId="{722BEC1F-87E9-4366-B72A-813B30BA8796}" type="presOf" srcId="{96FD40BB-F5A7-4AAA-8A05-DB7A2CAE01C3}" destId="{E58F4891-16D1-43D4-98C3-7687481CD8D5}" srcOrd="1" destOrd="2" presId="urn:microsoft.com/office/officeart/2005/8/layout/vList4"/>
    <dgm:cxn modelId="{8F08A204-34A0-437E-9C10-176FF7506582}" type="presOf" srcId="{A0A949A4-66B2-493C-B448-ECDE5120CD9A}" destId="{1CCBF9E6-F4B2-41CA-8EC2-FA0FC13CF910}" srcOrd="1" destOrd="4" presId="urn:microsoft.com/office/officeart/2005/8/layout/vList4"/>
    <dgm:cxn modelId="{76B869BA-8BDF-45E2-86A3-3EE18E1339F6}" type="presOf" srcId="{4926B190-6218-4932-B070-3538DE19E605}" destId="{CAAFE772-5009-4C41-8367-67F9B7CC8075}" srcOrd="0" destOrd="1" presId="urn:microsoft.com/office/officeart/2005/8/layout/vList4"/>
    <dgm:cxn modelId="{9AD0229D-B1FE-4A34-A29E-75760AA2165A}" type="presOf" srcId="{21DF4C2F-D888-4A9C-A94B-24FCC5E7B104}" destId="{CAAFE772-5009-4C41-8367-67F9B7CC8075}" srcOrd="0" destOrd="0" presId="urn:microsoft.com/office/officeart/2005/8/layout/vList4"/>
    <dgm:cxn modelId="{1A438300-768C-442D-BAE7-4C215E28FC17}" type="presOf" srcId="{9E26B8F7-B6A1-44CF-A15C-41761C616E26}" destId="{B33C8158-C870-4C5D-AB67-9B3DCCF2F339}" srcOrd="0" destOrd="0" presId="urn:microsoft.com/office/officeart/2005/8/layout/vList4"/>
    <dgm:cxn modelId="{4BAFC0F7-06C0-4026-94F1-EEF3E5037348}" type="presOf" srcId="{D41B6254-F9E4-4961-8203-802C8767656E}" destId="{C4EACACE-89B1-4F1E-ABC5-370577BDBB3C}" srcOrd="1" destOrd="1" presId="urn:microsoft.com/office/officeart/2005/8/layout/vList4"/>
    <dgm:cxn modelId="{3542B5C2-3701-482B-9A6F-695D8B6633D5}" type="presOf" srcId="{3D1A2BF2-E682-48AA-A1A9-C33C38935CEB}" destId="{E58F4891-16D1-43D4-98C3-7687481CD8D5}" srcOrd="1" destOrd="3" presId="urn:microsoft.com/office/officeart/2005/8/layout/vList4"/>
    <dgm:cxn modelId="{64D9D410-A743-4798-92C6-96BB0AED43C1}" srcId="{12DC7BA1-96D6-4F75-856D-9860122A7903}" destId="{D41B6254-F9E4-4961-8203-802C8767656E}" srcOrd="0" destOrd="0" parTransId="{DFD0023B-5B8A-4E51-BD5D-A527C63A5A7C}" sibTransId="{F396AFDF-A5F1-4495-A503-8D028A626118}"/>
    <dgm:cxn modelId="{91E756E3-3258-4EC2-87A4-D6CADEEBC0DA}" type="presOf" srcId="{708786C2-DD73-43AF-B81B-EE388A537EB5}" destId="{A1347CA7-6B55-45B8-A729-2855B289DF89}" srcOrd="0" destOrd="0" presId="urn:microsoft.com/office/officeart/2005/8/layout/vList4"/>
    <dgm:cxn modelId="{20A8E645-8D0A-4BB1-AD35-D1926A992E26}" type="presOf" srcId="{708786C2-DD73-43AF-B81B-EE388A537EB5}" destId="{E58F4891-16D1-43D4-98C3-7687481CD8D5}" srcOrd="1" destOrd="0" presId="urn:microsoft.com/office/officeart/2005/8/layout/vList4"/>
    <dgm:cxn modelId="{9A2E633B-6603-4A08-B422-B016BA5C8424}" type="presOf" srcId="{EF28DE1F-9D8F-4F71-9A4E-0BB38CD9181A}" destId="{1CCBF9E6-F4B2-41CA-8EC2-FA0FC13CF910}" srcOrd="1" destOrd="3" presId="urn:microsoft.com/office/officeart/2005/8/layout/vList4"/>
    <dgm:cxn modelId="{1E976CA4-A939-491F-8B09-46EF038C470D}" srcId="{21DF4C2F-D888-4A9C-A94B-24FCC5E7B104}" destId="{A0A949A4-66B2-493C-B448-ECDE5120CD9A}" srcOrd="3" destOrd="0" parTransId="{FDCD46B7-757D-41F5-8DA7-2D42C98A0762}" sibTransId="{282A5CD9-3458-4E59-ABEF-BB8057267818}"/>
    <dgm:cxn modelId="{FC4B9826-92EE-4C6E-A37B-8CDDBD875CBB}" type="presOf" srcId="{34A0B634-BD1E-4C12-9489-8E057DCEA810}" destId="{E58F4891-16D1-43D4-98C3-7687481CD8D5}" srcOrd="1" destOrd="1" presId="urn:microsoft.com/office/officeart/2005/8/layout/vList4"/>
    <dgm:cxn modelId="{00A979E5-CDEF-43B0-B965-042B8FDB9BD0}" srcId="{21DF4C2F-D888-4A9C-A94B-24FCC5E7B104}" destId="{EF28DE1F-9D8F-4F71-9A4E-0BB38CD9181A}" srcOrd="2" destOrd="0" parTransId="{E6FA087F-79CE-4CBF-922F-CBA965E6EA44}" sibTransId="{C4F0096A-ABC9-46A0-A9DE-71DC1E87656D}"/>
    <dgm:cxn modelId="{E69F8686-099E-4373-BD67-48A798B61456}" type="presOf" srcId="{12DC7BA1-96D6-4F75-856D-9860122A7903}" destId="{C4EACACE-89B1-4F1E-ABC5-370577BDBB3C}" srcOrd="1" destOrd="0" presId="urn:microsoft.com/office/officeart/2005/8/layout/vList4"/>
    <dgm:cxn modelId="{98216734-A75A-4411-A7A6-A544645B92D0}" srcId="{12DC7BA1-96D6-4F75-856D-9860122A7903}" destId="{B304618F-6960-4F1F-B8FE-5C651C924B3B}" srcOrd="2" destOrd="0" parTransId="{87165BDB-6BAC-404C-9A18-03561F3F26A3}" sibTransId="{B9256B51-BE06-435D-93F4-55F20F849AF8}"/>
    <dgm:cxn modelId="{95E58080-B5A0-40DE-A855-95C856D7334F}" type="presOf" srcId="{3EC57BDE-9F76-434E-A24F-97A6F401D1A5}" destId="{1CCBF9E6-F4B2-41CA-8EC2-FA0FC13CF910}" srcOrd="1" destOrd="2" presId="urn:microsoft.com/office/officeart/2005/8/layout/vList4"/>
    <dgm:cxn modelId="{C5341616-1B58-425F-AF66-7B9C88DFBE9D}" type="presOf" srcId="{3EC57BDE-9F76-434E-A24F-97A6F401D1A5}" destId="{CAAFE772-5009-4C41-8367-67F9B7CC8075}" srcOrd="0" destOrd="2" presId="urn:microsoft.com/office/officeart/2005/8/layout/vList4"/>
    <dgm:cxn modelId="{8889BDF3-5CEF-4FF3-81CA-CC9DA429FBA4}" srcId="{708786C2-DD73-43AF-B81B-EE388A537EB5}" destId="{34A0B634-BD1E-4C12-9489-8E057DCEA810}" srcOrd="0" destOrd="0" parTransId="{3BEC5D4E-1DBA-40DF-958B-F7051A3AA0B6}" sibTransId="{570AEDCC-792C-4392-8E14-C9A7D746BD24}"/>
    <dgm:cxn modelId="{240C2377-BB94-40EB-94AA-F0349B21604D}" type="presOf" srcId="{EF28DE1F-9D8F-4F71-9A4E-0BB38CD9181A}" destId="{CAAFE772-5009-4C41-8367-67F9B7CC8075}" srcOrd="0" destOrd="3" presId="urn:microsoft.com/office/officeart/2005/8/layout/vList4"/>
    <dgm:cxn modelId="{FEE71BE4-674E-45CE-A25C-1604FB053CBC}" type="presOf" srcId="{D41B6254-F9E4-4961-8203-802C8767656E}" destId="{68D51606-055E-4AB0-85B0-34852D37A286}" srcOrd="0" destOrd="1" presId="urn:microsoft.com/office/officeart/2005/8/layout/vList4"/>
    <dgm:cxn modelId="{5BAF1ECF-01F0-46B9-A78F-BFB6BC7C45B7}" srcId="{21DF4C2F-D888-4A9C-A94B-24FCC5E7B104}" destId="{4926B190-6218-4932-B070-3538DE19E605}" srcOrd="0" destOrd="0" parTransId="{3AF580D4-1BD4-40CF-8178-C66A83CF86C0}" sibTransId="{A421B587-3D93-42E4-BCE0-A01EC59752D6}"/>
    <dgm:cxn modelId="{4FDCD3EB-2930-463A-A5AA-F3F9BE3469C8}" type="presOf" srcId="{21DF4C2F-D888-4A9C-A94B-24FCC5E7B104}" destId="{1CCBF9E6-F4B2-41CA-8EC2-FA0FC13CF910}" srcOrd="1" destOrd="0" presId="urn:microsoft.com/office/officeart/2005/8/layout/vList4"/>
    <dgm:cxn modelId="{17B94336-9E9C-4FDB-A0D7-8E941172260A}" type="presOf" srcId="{923E64CF-A1B2-47C2-9D9A-13B069FAB29C}" destId="{C4EACACE-89B1-4F1E-ABC5-370577BDBB3C}" srcOrd="1" destOrd="2" presId="urn:microsoft.com/office/officeart/2005/8/layout/vList4"/>
    <dgm:cxn modelId="{4B413391-EE6B-467D-848D-95F5101D7D16}" srcId="{12DC7BA1-96D6-4F75-856D-9860122A7903}" destId="{923E64CF-A1B2-47C2-9D9A-13B069FAB29C}" srcOrd="1" destOrd="0" parTransId="{D4542E6F-DBF5-46B7-A27E-EE1DF05E5DDE}" sibTransId="{C37F4E5A-2407-4C8D-939D-78FC268C301E}"/>
    <dgm:cxn modelId="{9F9EF003-3976-46DD-BFB9-978145FDF991}" srcId="{9E26B8F7-B6A1-44CF-A15C-41761C616E26}" destId="{12DC7BA1-96D6-4F75-856D-9860122A7903}" srcOrd="0" destOrd="0" parTransId="{52116F48-F0D4-44BA-A125-1DF3EDCD2315}" sibTransId="{BCB56BD9-C513-49FC-BEE3-D42FB9EB65FD}"/>
    <dgm:cxn modelId="{144EE4A1-7C14-40E2-897B-8266ABD23B8E}" srcId="{708786C2-DD73-43AF-B81B-EE388A537EB5}" destId="{3D1A2BF2-E682-48AA-A1A9-C33C38935CEB}" srcOrd="2" destOrd="0" parTransId="{A88FA698-3DD8-4C9A-88AC-4FE903E29242}" sibTransId="{76D850F1-4F9E-4A70-B40F-5C8940E7EA93}"/>
    <dgm:cxn modelId="{334BEC10-38F3-4939-8D85-3F84DCC2E7D0}" type="presOf" srcId="{923E64CF-A1B2-47C2-9D9A-13B069FAB29C}" destId="{68D51606-055E-4AB0-85B0-34852D37A286}" srcOrd="0" destOrd="2" presId="urn:microsoft.com/office/officeart/2005/8/layout/vList4"/>
    <dgm:cxn modelId="{D0A4194D-0186-4071-9712-B3F1A829B2EE}" type="presParOf" srcId="{B33C8158-C870-4C5D-AB67-9B3DCCF2F339}" destId="{87237C2F-39B7-4687-96A5-3088A4C5623F}" srcOrd="0" destOrd="0" presId="urn:microsoft.com/office/officeart/2005/8/layout/vList4"/>
    <dgm:cxn modelId="{EDF300D5-6A7B-4EE2-98BD-900140876F33}" type="presParOf" srcId="{87237C2F-39B7-4687-96A5-3088A4C5623F}" destId="{68D51606-055E-4AB0-85B0-34852D37A286}" srcOrd="0" destOrd="0" presId="urn:microsoft.com/office/officeart/2005/8/layout/vList4"/>
    <dgm:cxn modelId="{85B2BF74-3456-4A1C-A36B-F38DA5F6DF92}" type="presParOf" srcId="{87237C2F-39B7-4687-96A5-3088A4C5623F}" destId="{F0B04D5B-6636-41D0-8248-5965D40368C9}" srcOrd="1" destOrd="0" presId="urn:microsoft.com/office/officeart/2005/8/layout/vList4"/>
    <dgm:cxn modelId="{562243A8-418C-42A0-ADF6-8F0A263BDE94}" type="presParOf" srcId="{87237C2F-39B7-4687-96A5-3088A4C5623F}" destId="{C4EACACE-89B1-4F1E-ABC5-370577BDBB3C}" srcOrd="2" destOrd="0" presId="urn:microsoft.com/office/officeart/2005/8/layout/vList4"/>
    <dgm:cxn modelId="{7A1AD397-27B1-48F3-ADDF-C2DCEE82362A}" type="presParOf" srcId="{B33C8158-C870-4C5D-AB67-9B3DCCF2F339}" destId="{6CA742B5-2DB2-4439-BED7-49FFDA600C83}" srcOrd="1" destOrd="0" presId="urn:microsoft.com/office/officeart/2005/8/layout/vList4"/>
    <dgm:cxn modelId="{D1C40E13-E3EC-476C-9224-5E10B2BFB339}" type="presParOf" srcId="{B33C8158-C870-4C5D-AB67-9B3DCCF2F339}" destId="{C11A5D11-42A7-48DB-B57C-699209EF7C0B}" srcOrd="2" destOrd="0" presId="urn:microsoft.com/office/officeart/2005/8/layout/vList4"/>
    <dgm:cxn modelId="{652E0A60-F716-4273-B157-FE19359F4513}" type="presParOf" srcId="{C11A5D11-42A7-48DB-B57C-699209EF7C0B}" destId="{A1347CA7-6B55-45B8-A729-2855B289DF89}" srcOrd="0" destOrd="0" presId="urn:microsoft.com/office/officeart/2005/8/layout/vList4"/>
    <dgm:cxn modelId="{88C34F5C-A630-491B-B378-B50025F6A23A}" type="presParOf" srcId="{C11A5D11-42A7-48DB-B57C-699209EF7C0B}" destId="{DE875381-9C4E-4445-B06A-7FE41FFC1F21}" srcOrd="1" destOrd="0" presId="urn:microsoft.com/office/officeart/2005/8/layout/vList4"/>
    <dgm:cxn modelId="{805AA10D-304F-4514-A39D-B85DCF8DDC40}" type="presParOf" srcId="{C11A5D11-42A7-48DB-B57C-699209EF7C0B}" destId="{E58F4891-16D1-43D4-98C3-7687481CD8D5}" srcOrd="2" destOrd="0" presId="urn:microsoft.com/office/officeart/2005/8/layout/vList4"/>
    <dgm:cxn modelId="{61A48FC3-D3EA-4533-A12E-6FFD832F5001}" type="presParOf" srcId="{B33C8158-C870-4C5D-AB67-9B3DCCF2F339}" destId="{43A25198-EB68-44DA-9965-EBD453CDEE21}" srcOrd="3" destOrd="0" presId="urn:microsoft.com/office/officeart/2005/8/layout/vList4"/>
    <dgm:cxn modelId="{FE47CB21-AEB2-4CAE-99A6-D4A5177E8925}" type="presParOf" srcId="{B33C8158-C870-4C5D-AB67-9B3DCCF2F339}" destId="{985E241F-4B88-4A56-8968-8F172759DC8C}" srcOrd="4" destOrd="0" presId="urn:microsoft.com/office/officeart/2005/8/layout/vList4"/>
    <dgm:cxn modelId="{47A416FF-DB37-4278-BC10-33F21EE5DE4E}" type="presParOf" srcId="{985E241F-4B88-4A56-8968-8F172759DC8C}" destId="{CAAFE772-5009-4C41-8367-67F9B7CC8075}" srcOrd="0" destOrd="0" presId="urn:microsoft.com/office/officeart/2005/8/layout/vList4"/>
    <dgm:cxn modelId="{01138ECD-80C3-4D45-9B81-460303AA9FAF}" type="presParOf" srcId="{985E241F-4B88-4A56-8968-8F172759DC8C}" destId="{3831A7DA-DA26-4526-BF0D-B1D8D04AB8A6}" srcOrd="1" destOrd="0" presId="urn:microsoft.com/office/officeart/2005/8/layout/vList4"/>
    <dgm:cxn modelId="{82F69949-AF6B-411E-A64B-B503E2DBBF48}" type="presParOf" srcId="{985E241F-4B88-4A56-8968-8F172759DC8C}" destId="{1CCBF9E6-F4B2-41CA-8EC2-FA0FC13CF910}"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CB61B-0CC3-4B4B-87DA-B309427FC0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50F0BB-0988-4927-B772-26881549D32A}">
      <dgm:prSet phldrT="[Text]" custT="1"/>
      <dgm:spPr>
        <a:solidFill>
          <a:schemeClr val="bg1"/>
        </a:solidFill>
        <a:ln w="38100" cmpd="sng">
          <a:solidFill>
            <a:schemeClr val="tx1"/>
          </a:solidFill>
        </a:ln>
      </dgm:spPr>
      <dgm:t>
        <a:bodyPr/>
        <a:lstStyle/>
        <a:p>
          <a:pPr algn="ctr"/>
          <a:r>
            <a:rPr lang="en-US" sz="2000" b="1" dirty="0" smtClean="0">
              <a:solidFill>
                <a:schemeClr val="tx1"/>
              </a:solidFill>
            </a:rPr>
            <a:t>...</a:t>
          </a:r>
          <a:endParaRPr lang="en-US" sz="2000" dirty="0">
            <a:solidFill>
              <a:schemeClr val="tx1"/>
            </a:solidFill>
          </a:endParaRPr>
        </a:p>
      </dgm:t>
    </dgm:pt>
    <dgm:pt modelId="{EE3AC3A6-BEDA-4765-9B51-DFDBCF02F386}" type="parTrans" cxnId="{C4F81D08-3654-4528-A18B-47673FB97EE5}">
      <dgm:prSet/>
      <dgm:spPr/>
      <dgm:t>
        <a:bodyPr/>
        <a:lstStyle/>
        <a:p>
          <a:endParaRPr lang="en-US"/>
        </a:p>
      </dgm:t>
    </dgm:pt>
    <dgm:pt modelId="{2B95D4E2-D0C2-4E11-BFF2-2BEE769CEFDC}" type="sibTrans" cxnId="{C4F81D08-3654-4528-A18B-47673FB97EE5}">
      <dgm:prSet/>
      <dgm:spPr/>
      <dgm:t>
        <a:bodyPr/>
        <a:lstStyle/>
        <a:p>
          <a:endParaRPr lang="en-US"/>
        </a:p>
      </dgm:t>
    </dgm:pt>
    <dgm:pt modelId="{BA632340-F095-44AF-94DA-DB67EE5C5E31}">
      <dgm:prSet phldrT="[Text]" custT="1"/>
      <dgm:spPr>
        <a:solidFill>
          <a:schemeClr val="bg1">
            <a:lumMod val="95000"/>
          </a:schemeClr>
        </a:solidFill>
        <a:ln w="38100" cmpd="sng">
          <a:solidFill>
            <a:schemeClr val="tx1"/>
          </a:solidFill>
        </a:ln>
      </dgm:spPr>
      <dgm:t>
        <a:bodyPr/>
        <a:lstStyle/>
        <a:p>
          <a:pPr algn="ctr"/>
          <a:r>
            <a:rPr lang="en-US" sz="2000" b="1" dirty="0" smtClean="0">
              <a:solidFill>
                <a:schemeClr val="tx1"/>
              </a:solidFill>
            </a:rPr>
            <a:t>Short Iterations  /  Continuous Delivery</a:t>
          </a:r>
          <a:endParaRPr lang="en-US" sz="2000" b="1" dirty="0">
            <a:solidFill>
              <a:schemeClr val="tx1"/>
            </a:solidFill>
          </a:endParaRPr>
        </a:p>
      </dgm:t>
    </dgm:pt>
    <dgm:pt modelId="{BF1D502A-F10F-4EDC-BBFD-4C513E872137}" type="parTrans" cxnId="{6E8872AA-870A-4E51-B703-684F2AD43C33}">
      <dgm:prSet/>
      <dgm:spPr/>
      <dgm:t>
        <a:bodyPr/>
        <a:lstStyle/>
        <a:p>
          <a:endParaRPr lang="en-US"/>
        </a:p>
      </dgm:t>
    </dgm:pt>
    <dgm:pt modelId="{7798FDD0-9C69-4164-B5FF-8307CFF54CB9}" type="sibTrans" cxnId="{6E8872AA-870A-4E51-B703-684F2AD43C33}">
      <dgm:prSet/>
      <dgm:spPr/>
      <dgm:t>
        <a:bodyPr/>
        <a:lstStyle/>
        <a:p>
          <a:endParaRPr lang="en-US"/>
        </a:p>
      </dgm:t>
    </dgm:pt>
    <dgm:pt modelId="{DF3E2B3E-0A1E-4196-9A92-22D44D2A1BA5}">
      <dgm:prSet phldrT="[Text]" custT="1"/>
      <dgm:spPr>
        <a:solidFill>
          <a:schemeClr val="bg1">
            <a:lumMod val="85000"/>
          </a:schemeClr>
        </a:solidFill>
        <a:ln w="38100" cmpd="sng">
          <a:solidFill>
            <a:schemeClr val="tx1"/>
          </a:solidFill>
        </a:ln>
      </dgm:spPr>
      <dgm:t>
        <a:bodyPr/>
        <a:lstStyle/>
        <a:p>
          <a:pPr algn="ctr"/>
          <a:r>
            <a:rPr lang="en-US" sz="2000" b="1" dirty="0" smtClean="0">
              <a:solidFill>
                <a:schemeClr val="tx1"/>
              </a:solidFill>
            </a:rPr>
            <a:t>Pair Programming /  Continuous Review</a:t>
          </a:r>
          <a:endParaRPr lang="en-US" sz="2000" b="1" dirty="0">
            <a:solidFill>
              <a:schemeClr val="tx1"/>
            </a:solidFill>
          </a:endParaRPr>
        </a:p>
      </dgm:t>
    </dgm:pt>
    <dgm:pt modelId="{52120B05-9EDC-448A-B321-0D76B80D2453}" type="parTrans" cxnId="{23A3A0FC-7EAB-4989-8F74-8613F5E4892D}">
      <dgm:prSet/>
      <dgm:spPr/>
      <dgm:t>
        <a:bodyPr/>
        <a:lstStyle/>
        <a:p>
          <a:endParaRPr lang="en-US"/>
        </a:p>
      </dgm:t>
    </dgm:pt>
    <dgm:pt modelId="{679EE9A2-0271-44E6-B93B-05FEBCF56E86}" type="sibTrans" cxnId="{23A3A0FC-7EAB-4989-8F74-8613F5E4892D}">
      <dgm:prSet/>
      <dgm:spPr/>
      <dgm:t>
        <a:bodyPr/>
        <a:lstStyle/>
        <a:p>
          <a:endParaRPr lang="en-US"/>
        </a:p>
      </dgm:t>
    </dgm:pt>
    <dgm:pt modelId="{A1C0C237-EFAE-43F6-BC91-3FC671874B46}">
      <dgm:prSet phldrT="[Text]" custT="1"/>
      <dgm:spPr>
        <a:solidFill>
          <a:srgbClr val="F7E3FD"/>
        </a:solidFill>
        <a:ln w="38100" cmpd="sng">
          <a:solidFill>
            <a:schemeClr val="tx1"/>
          </a:solidFill>
        </a:ln>
      </dgm:spPr>
      <dgm:t>
        <a:bodyPr/>
        <a:lstStyle/>
        <a:p>
          <a:pPr algn="ctr"/>
          <a:r>
            <a:rPr lang="en-US" sz="2000" b="1" dirty="0" smtClean="0">
              <a:solidFill>
                <a:schemeClr val="tx1"/>
              </a:solidFill>
            </a:rPr>
            <a:t>Collective Code Ownership</a:t>
          </a:r>
          <a:endParaRPr lang="en-US" sz="2000" b="1" dirty="0">
            <a:solidFill>
              <a:schemeClr val="tx1"/>
            </a:solidFill>
          </a:endParaRPr>
        </a:p>
      </dgm:t>
    </dgm:pt>
    <dgm:pt modelId="{171226D3-B2FE-424A-A24C-C46943B87C9A}" type="parTrans" cxnId="{4ECA9CE6-1094-4C8B-9E8A-52D1B4AD89AC}">
      <dgm:prSet/>
      <dgm:spPr/>
      <dgm:t>
        <a:bodyPr/>
        <a:lstStyle/>
        <a:p>
          <a:endParaRPr lang="en-US"/>
        </a:p>
      </dgm:t>
    </dgm:pt>
    <dgm:pt modelId="{81F5D5E0-7F0C-47E2-8B20-4258404DB220}" type="sibTrans" cxnId="{4ECA9CE6-1094-4C8B-9E8A-52D1B4AD89AC}">
      <dgm:prSet/>
      <dgm:spPr/>
      <dgm:t>
        <a:bodyPr/>
        <a:lstStyle/>
        <a:p>
          <a:endParaRPr lang="en-US"/>
        </a:p>
      </dgm:t>
    </dgm:pt>
    <dgm:pt modelId="{477364A8-B60D-4D9D-A74B-27A0FE66854F}">
      <dgm:prSet phldrT="[Text]" custT="1"/>
      <dgm:spPr>
        <a:solidFill>
          <a:srgbClr val="CC66FF"/>
        </a:solidFill>
        <a:ln w="38100" cmpd="sng">
          <a:solidFill>
            <a:schemeClr val="tx1"/>
          </a:solidFill>
        </a:ln>
      </dgm:spPr>
      <dgm:t>
        <a:bodyPr/>
        <a:lstStyle/>
        <a:p>
          <a:pPr algn="ctr"/>
          <a:r>
            <a:rPr lang="en-US" sz="2000" b="1" dirty="0"/>
            <a:t>Test Driven Development</a:t>
          </a:r>
        </a:p>
      </dgm:t>
    </dgm:pt>
    <dgm:pt modelId="{101E5903-D75B-4C25-8AD9-EC57B9374944}" type="parTrans" cxnId="{F1144E4C-D957-417F-9400-84F468E31901}">
      <dgm:prSet/>
      <dgm:spPr/>
      <dgm:t>
        <a:bodyPr/>
        <a:lstStyle/>
        <a:p>
          <a:endParaRPr lang="en-US"/>
        </a:p>
      </dgm:t>
    </dgm:pt>
    <dgm:pt modelId="{01E20FD8-AFF0-44E8-A4BF-8A6FA016D542}" type="sibTrans" cxnId="{F1144E4C-D957-417F-9400-84F468E31901}">
      <dgm:prSet/>
      <dgm:spPr/>
      <dgm:t>
        <a:bodyPr/>
        <a:lstStyle/>
        <a:p>
          <a:endParaRPr lang="en-US"/>
        </a:p>
      </dgm:t>
    </dgm:pt>
    <dgm:pt modelId="{69A3ADE6-AAED-4A7F-90E3-EA5339FCEC48}">
      <dgm:prSet phldrT="[Text]" custT="1"/>
      <dgm:spPr>
        <a:solidFill>
          <a:srgbClr val="00B0F0"/>
        </a:solidFill>
        <a:ln w="38100" cmpd="sng">
          <a:solidFill>
            <a:schemeClr val="tx1"/>
          </a:solidFill>
        </a:ln>
      </dgm:spPr>
      <dgm:t>
        <a:bodyPr/>
        <a:lstStyle/>
        <a:p>
          <a:pPr algn="ctr"/>
          <a:r>
            <a:rPr lang="en-US" sz="2000" b="1" dirty="0"/>
            <a:t>Refactoring</a:t>
          </a:r>
        </a:p>
      </dgm:t>
    </dgm:pt>
    <dgm:pt modelId="{52ED99F4-8CA4-455D-8C74-1F060D8D2AE9}" type="parTrans" cxnId="{14BB2135-A5D8-4CE8-9F3B-5492A9AB1E6A}">
      <dgm:prSet/>
      <dgm:spPr/>
      <dgm:t>
        <a:bodyPr/>
        <a:lstStyle/>
        <a:p>
          <a:endParaRPr lang="en-US"/>
        </a:p>
      </dgm:t>
    </dgm:pt>
    <dgm:pt modelId="{125EF6A4-7262-4C29-B8E2-1BC052A9C022}" type="sibTrans" cxnId="{14BB2135-A5D8-4CE8-9F3B-5492A9AB1E6A}">
      <dgm:prSet/>
      <dgm:spPr/>
      <dgm:t>
        <a:bodyPr/>
        <a:lstStyle/>
        <a:p>
          <a:endParaRPr lang="en-US"/>
        </a:p>
      </dgm:t>
    </dgm:pt>
    <dgm:pt modelId="{673A6C79-68FB-4BC0-8576-96E5B32DEE8D}">
      <dgm:prSet phldrT="[Text]" custT="1"/>
      <dgm:spPr>
        <a:solidFill>
          <a:srgbClr val="00B050"/>
        </a:solidFill>
        <a:ln w="38100" cmpd="sng">
          <a:solidFill>
            <a:schemeClr val="tx1"/>
          </a:solidFill>
        </a:ln>
      </dgm:spPr>
      <dgm:t>
        <a:bodyPr/>
        <a:lstStyle/>
        <a:p>
          <a:pPr algn="ctr"/>
          <a:r>
            <a:rPr lang="en-US" sz="2000" b="1" dirty="0" smtClean="0"/>
            <a:t>Unit Testing</a:t>
          </a:r>
          <a:endParaRPr lang="en-US" sz="2000" b="1" dirty="0"/>
        </a:p>
      </dgm:t>
    </dgm:pt>
    <dgm:pt modelId="{236510CB-9EFF-4546-9714-2FC04523726A}" type="parTrans" cxnId="{25C86AAB-0250-4AFF-B5E7-78DC94542BD6}">
      <dgm:prSet/>
      <dgm:spPr/>
      <dgm:t>
        <a:bodyPr/>
        <a:lstStyle/>
        <a:p>
          <a:endParaRPr lang="en-US"/>
        </a:p>
      </dgm:t>
    </dgm:pt>
    <dgm:pt modelId="{236C43EB-6FC6-49F1-94F8-2E4C43487A18}" type="sibTrans" cxnId="{25C86AAB-0250-4AFF-B5E7-78DC94542BD6}">
      <dgm:prSet/>
      <dgm:spPr/>
      <dgm:t>
        <a:bodyPr/>
        <a:lstStyle/>
        <a:p>
          <a:endParaRPr lang="en-US"/>
        </a:p>
      </dgm:t>
    </dgm:pt>
    <dgm:pt modelId="{483DB93B-A686-490C-8D00-B3F3E5B52E9D}">
      <dgm:prSet phldrT="[Text]" custT="1"/>
      <dgm:spPr>
        <a:solidFill>
          <a:srgbClr val="FFFF00"/>
        </a:solidFill>
        <a:ln w="38100" cmpd="sng">
          <a:solidFill>
            <a:schemeClr val="tx1"/>
          </a:solidFill>
        </a:ln>
      </dgm:spPr>
      <dgm:t>
        <a:bodyPr/>
        <a:lstStyle/>
        <a:p>
          <a:pPr algn="ctr"/>
          <a:r>
            <a:rPr lang="en-US" sz="2000" b="1" dirty="0">
              <a:solidFill>
                <a:schemeClr val="tx1"/>
              </a:solidFill>
            </a:rPr>
            <a:t>Continuous Integration</a:t>
          </a:r>
        </a:p>
      </dgm:t>
    </dgm:pt>
    <dgm:pt modelId="{DF61EB2B-C91F-451C-980E-5E38F21502C8}" type="parTrans" cxnId="{ED5F3D05-65BA-460F-B1FB-0965675C7D9B}">
      <dgm:prSet/>
      <dgm:spPr/>
      <dgm:t>
        <a:bodyPr/>
        <a:lstStyle/>
        <a:p>
          <a:endParaRPr lang="en-US"/>
        </a:p>
      </dgm:t>
    </dgm:pt>
    <dgm:pt modelId="{BF144286-C5F2-41DF-9666-485A2DB88727}" type="sibTrans" cxnId="{ED5F3D05-65BA-460F-B1FB-0965675C7D9B}">
      <dgm:prSet/>
      <dgm:spPr/>
      <dgm:t>
        <a:bodyPr/>
        <a:lstStyle/>
        <a:p>
          <a:endParaRPr lang="en-US"/>
        </a:p>
      </dgm:t>
    </dgm:pt>
    <dgm:pt modelId="{CA4A839B-3CEF-4320-94C6-7F5C73F1BB68}">
      <dgm:prSet phldrT="[Text]" custT="1"/>
      <dgm:spPr>
        <a:solidFill>
          <a:srgbClr val="FFC000"/>
        </a:solidFill>
        <a:ln w="38100" cmpd="sng">
          <a:solidFill>
            <a:schemeClr val="tx1"/>
          </a:solidFill>
        </a:ln>
      </dgm:spPr>
      <dgm:t>
        <a:bodyPr/>
        <a:lstStyle/>
        <a:p>
          <a:pPr algn="ctr"/>
          <a:r>
            <a:rPr lang="en-US" sz="2000" b="1" dirty="0">
              <a:solidFill>
                <a:schemeClr val="tx1"/>
              </a:solidFill>
            </a:rPr>
            <a:t>Common </a:t>
          </a:r>
          <a:r>
            <a:rPr lang="en-US" sz="2000" b="1" dirty="0" smtClean="0">
              <a:solidFill>
                <a:schemeClr val="tx1"/>
              </a:solidFill>
            </a:rPr>
            <a:t>Code Convention</a:t>
          </a:r>
          <a:endParaRPr lang="en-US" sz="2000" b="1" dirty="0">
            <a:solidFill>
              <a:schemeClr val="tx1"/>
            </a:solidFill>
          </a:endParaRPr>
        </a:p>
      </dgm:t>
    </dgm:pt>
    <dgm:pt modelId="{4BE851C8-C200-44D3-9E2B-8CC85ABFD097}" type="parTrans" cxnId="{F17F4A6E-F1D5-42E7-9074-40415E2C1E40}">
      <dgm:prSet/>
      <dgm:spPr/>
      <dgm:t>
        <a:bodyPr/>
        <a:lstStyle/>
        <a:p>
          <a:endParaRPr lang="en-US"/>
        </a:p>
      </dgm:t>
    </dgm:pt>
    <dgm:pt modelId="{D9033D6B-242E-4320-9EA1-CB9C5051F44F}" type="sibTrans" cxnId="{F17F4A6E-F1D5-42E7-9074-40415E2C1E40}">
      <dgm:prSet/>
      <dgm:spPr/>
      <dgm:t>
        <a:bodyPr/>
        <a:lstStyle/>
        <a:p>
          <a:endParaRPr lang="en-US"/>
        </a:p>
      </dgm:t>
    </dgm:pt>
    <dgm:pt modelId="{76F8B158-F006-49C4-9A2C-B0006859CAB0}">
      <dgm:prSet phldrT="[Text]" custT="1"/>
      <dgm:spPr>
        <a:solidFill>
          <a:srgbClr val="FF0000"/>
        </a:solidFill>
        <a:ln w="38100" cmpd="sng">
          <a:solidFill>
            <a:schemeClr val="tx1"/>
          </a:solidFill>
        </a:ln>
      </dgm:spPr>
      <dgm:t>
        <a:bodyPr/>
        <a:lstStyle/>
        <a:p>
          <a:pPr algn="ctr"/>
          <a:r>
            <a:rPr lang="en-US" sz="2000" b="1" dirty="0"/>
            <a:t>Revision </a:t>
          </a:r>
          <a:r>
            <a:rPr lang="en-US" sz="2000" b="1" dirty="0" smtClean="0"/>
            <a:t>Control</a:t>
          </a:r>
          <a:endParaRPr lang="en-US" sz="2000" b="1" dirty="0"/>
        </a:p>
      </dgm:t>
    </dgm:pt>
    <dgm:pt modelId="{727D72AF-8750-40AC-9B89-6F37B4231C7B}" type="parTrans" cxnId="{6F6FBEB1-16EA-40EF-A8F0-9B0F708950E4}">
      <dgm:prSet/>
      <dgm:spPr/>
      <dgm:t>
        <a:bodyPr/>
        <a:lstStyle/>
        <a:p>
          <a:endParaRPr lang="en-US"/>
        </a:p>
      </dgm:t>
    </dgm:pt>
    <dgm:pt modelId="{51C4B374-CC50-4024-96B2-B76F72EF7FB0}" type="sibTrans" cxnId="{6F6FBEB1-16EA-40EF-A8F0-9B0F708950E4}">
      <dgm:prSet/>
      <dgm:spPr/>
      <dgm:t>
        <a:bodyPr/>
        <a:lstStyle/>
        <a:p>
          <a:endParaRPr lang="en-US"/>
        </a:p>
      </dgm:t>
    </dgm:pt>
    <dgm:pt modelId="{D41C24F7-7858-4353-8006-A39FED94F506}" type="pres">
      <dgm:prSet presAssocID="{521CB61B-0CC3-4B4B-87DA-B309427FC04B}" presName="linear" presStyleCnt="0">
        <dgm:presLayoutVars>
          <dgm:animLvl val="lvl"/>
          <dgm:resizeHandles val="exact"/>
        </dgm:presLayoutVars>
      </dgm:prSet>
      <dgm:spPr/>
      <dgm:t>
        <a:bodyPr/>
        <a:lstStyle/>
        <a:p>
          <a:endParaRPr lang="en-US"/>
        </a:p>
      </dgm:t>
    </dgm:pt>
    <dgm:pt modelId="{27624749-6FEA-4D85-BF4C-9640B6E7F0ED}" type="pres">
      <dgm:prSet presAssocID="{5050F0BB-0988-4927-B772-26881549D32A}" presName="parentText" presStyleLbl="node1" presStyleIdx="0" presStyleCnt="10" custScaleX="100000">
        <dgm:presLayoutVars>
          <dgm:chMax val="0"/>
          <dgm:bulletEnabled val="1"/>
        </dgm:presLayoutVars>
      </dgm:prSet>
      <dgm:spPr/>
      <dgm:t>
        <a:bodyPr/>
        <a:lstStyle/>
        <a:p>
          <a:endParaRPr lang="en-US"/>
        </a:p>
      </dgm:t>
    </dgm:pt>
    <dgm:pt modelId="{D29AA53E-44E9-4700-A214-66E61D7AB9A9}" type="pres">
      <dgm:prSet presAssocID="{2B95D4E2-D0C2-4E11-BFF2-2BEE769CEFDC}" presName="spacer" presStyleCnt="0"/>
      <dgm:spPr/>
    </dgm:pt>
    <dgm:pt modelId="{0FFF3DE7-3C05-4438-8C26-CE74339D07F3}" type="pres">
      <dgm:prSet presAssocID="{BA632340-F095-44AF-94DA-DB67EE5C5E31}" presName="parentText" presStyleLbl="node1" presStyleIdx="1" presStyleCnt="10">
        <dgm:presLayoutVars>
          <dgm:chMax val="0"/>
          <dgm:bulletEnabled val="1"/>
        </dgm:presLayoutVars>
      </dgm:prSet>
      <dgm:spPr/>
      <dgm:t>
        <a:bodyPr/>
        <a:lstStyle/>
        <a:p>
          <a:endParaRPr lang="en-US"/>
        </a:p>
      </dgm:t>
    </dgm:pt>
    <dgm:pt modelId="{939D38E5-2D64-4E2B-B5F8-6DA39B20D888}" type="pres">
      <dgm:prSet presAssocID="{7798FDD0-9C69-4164-B5FF-8307CFF54CB9}" presName="spacer" presStyleCnt="0"/>
      <dgm:spPr/>
    </dgm:pt>
    <dgm:pt modelId="{E6CD8797-A47E-4F68-97A9-F422F4256E5C}" type="pres">
      <dgm:prSet presAssocID="{DF3E2B3E-0A1E-4196-9A92-22D44D2A1BA5}" presName="parentText" presStyleLbl="node1" presStyleIdx="2" presStyleCnt="10">
        <dgm:presLayoutVars>
          <dgm:chMax val="0"/>
          <dgm:bulletEnabled val="1"/>
        </dgm:presLayoutVars>
      </dgm:prSet>
      <dgm:spPr/>
      <dgm:t>
        <a:bodyPr/>
        <a:lstStyle/>
        <a:p>
          <a:endParaRPr lang="en-US"/>
        </a:p>
      </dgm:t>
    </dgm:pt>
    <dgm:pt modelId="{FA8C1F81-B9A3-465D-A913-68F71A327D64}" type="pres">
      <dgm:prSet presAssocID="{679EE9A2-0271-44E6-B93B-05FEBCF56E86}" presName="spacer" presStyleCnt="0"/>
      <dgm:spPr/>
    </dgm:pt>
    <dgm:pt modelId="{999C5EC0-84F1-4C4D-BC93-41B9E69523FA}" type="pres">
      <dgm:prSet presAssocID="{A1C0C237-EFAE-43F6-BC91-3FC671874B46}" presName="parentText" presStyleLbl="node1" presStyleIdx="3" presStyleCnt="10">
        <dgm:presLayoutVars>
          <dgm:chMax val="0"/>
          <dgm:bulletEnabled val="1"/>
        </dgm:presLayoutVars>
      </dgm:prSet>
      <dgm:spPr/>
      <dgm:t>
        <a:bodyPr/>
        <a:lstStyle/>
        <a:p>
          <a:endParaRPr lang="en-US"/>
        </a:p>
      </dgm:t>
    </dgm:pt>
    <dgm:pt modelId="{5C736C4F-8BA8-471D-9BDF-5A24AEC9CAF8}" type="pres">
      <dgm:prSet presAssocID="{81F5D5E0-7F0C-47E2-8B20-4258404DB220}" presName="spacer" presStyleCnt="0"/>
      <dgm:spPr/>
    </dgm:pt>
    <dgm:pt modelId="{17D21B78-59C8-4F75-8F99-F948BEA4EE50}" type="pres">
      <dgm:prSet presAssocID="{477364A8-B60D-4D9D-A74B-27A0FE66854F}" presName="parentText" presStyleLbl="node1" presStyleIdx="4" presStyleCnt="10">
        <dgm:presLayoutVars>
          <dgm:chMax val="0"/>
          <dgm:bulletEnabled val="1"/>
        </dgm:presLayoutVars>
      </dgm:prSet>
      <dgm:spPr/>
      <dgm:t>
        <a:bodyPr/>
        <a:lstStyle/>
        <a:p>
          <a:endParaRPr lang="en-US"/>
        </a:p>
      </dgm:t>
    </dgm:pt>
    <dgm:pt modelId="{B96A7591-B196-4386-B6BE-8A74488A169E}" type="pres">
      <dgm:prSet presAssocID="{01E20FD8-AFF0-44E8-A4BF-8A6FA016D542}" presName="spacer" presStyleCnt="0"/>
      <dgm:spPr/>
    </dgm:pt>
    <dgm:pt modelId="{EB5B3913-187E-461C-BE02-66A779C51E3A}" type="pres">
      <dgm:prSet presAssocID="{69A3ADE6-AAED-4A7F-90E3-EA5339FCEC48}" presName="parentText" presStyleLbl="node1" presStyleIdx="5" presStyleCnt="10">
        <dgm:presLayoutVars>
          <dgm:chMax val="0"/>
          <dgm:bulletEnabled val="1"/>
        </dgm:presLayoutVars>
      </dgm:prSet>
      <dgm:spPr/>
      <dgm:t>
        <a:bodyPr/>
        <a:lstStyle/>
        <a:p>
          <a:endParaRPr lang="en-US"/>
        </a:p>
      </dgm:t>
    </dgm:pt>
    <dgm:pt modelId="{05FE4EF9-BB8F-4F62-84FA-4989EFED49EF}" type="pres">
      <dgm:prSet presAssocID="{125EF6A4-7262-4C29-B8E2-1BC052A9C022}" presName="spacer" presStyleCnt="0"/>
      <dgm:spPr/>
    </dgm:pt>
    <dgm:pt modelId="{BDE493F3-86FB-4521-AA4D-7FFB383E1939}" type="pres">
      <dgm:prSet presAssocID="{673A6C79-68FB-4BC0-8576-96E5B32DEE8D}" presName="parentText" presStyleLbl="node1" presStyleIdx="6" presStyleCnt="10">
        <dgm:presLayoutVars>
          <dgm:chMax val="0"/>
          <dgm:bulletEnabled val="1"/>
        </dgm:presLayoutVars>
      </dgm:prSet>
      <dgm:spPr/>
      <dgm:t>
        <a:bodyPr/>
        <a:lstStyle/>
        <a:p>
          <a:endParaRPr lang="en-US"/>
        </a:p>
      </dgm:t>
    </dgm:pt>
    <dgm:pt modelId="{F51814C6-F65B-4EF8-8D5F-B7605B9E50E3}" type="pres">
      <dgm:prSet presAssocID="{236C43EB-6FC6-49F1-94F8-2E4C43487A18}" presName="spacer" presStyleCnt="0"/>
      <dgm:spPr/>
    </dgm:pt>
    <dgm:pt modelId="{A63A5E54-1421-4AA0-9F46-6344A42171EB}" type="pres">
      <dgm:prSet presAssocID="{483DB93B-A686-490C-8D00-B3F3E5B52E9D}" presName="parentText" presStyleLbl="node1" presStyleIdx="7" presStyleCnt="10">
        <dgm:presLayoutVars>
          <dgm:chMax val="0"/>
          <dgm:bulletEnabled val="1"/>
        </dgm:presLayoutVars>
      </dgm:prSet>
      <dgm:spPr/>
      <dgm:t>
        <a:bodyPr/>
        <a:lstStyle/>
        <a:p>
          <a:endParaRPr lang="en-US"/>
        </a:p>
      </dgm:t>
    </dgm:pt>
    <dgm:pt modelId="{D856008E-6E6B-4176-A487-E79BDE023B74}" type="pres">
      <dgm:prSet presAssocID="{BF144286-C5F2-41DF-9666-485A2DB88727}" presName="spacer" presStyleCnt="0"/>
      <dgm:spPr/>
    </dgm:pt>
    <dgm:pt modelId="{A4270DF9-85EE-478D-8E46-0FDD3D343D8E}" type="pres">
      <dgm:prSet presAssocID="{CA4A839B-3CEF-4320-94C6-7F5C73F1BB68}" presName="parentText" presStyleLbl="node1" presStyleIdx="8" presStyleCnt="10">
        <dgm:presLayoutVars>
          <dgm:chMax val="0"/>
          <dgm:bulletEnabled val="1"/>
        </dgm:presLayoutVars>
      </dgm:prSet>
      <dgm:spPr/>
      <dgm:t>
        <a:bodyPr/>
        <a:lstStyle/>
        <a:p>
          <a:endParaRPr lang="en-US"/>
        </a:p>
      </dgm:t>
    </dgm:pt>
    <dgm:pt modelId="{19EE82A5-03E3-4319-B82F-D3953BFF769D}" type="pres">
      <dgm:prSet presAssocID="{D9033D6B-242E-4320-9EA1-CB9C5051F44F}" presName="spacer" presStyleCnt="0"/>
      <dgm:spPr/>
    </dgm:pt>
    <dgm:pt modelId="{C2914C50-E0CE-4728-B760-251584FD6DF5}" type="pres">
      <dgm:prSet presAssocID="{76F8B158-F006-49C4-9A2C-B0006859CAB0}" presName="parentText" presStyleLbl="node1" presStyleIdx="9" presStyleCnt="10">
        <dgm:presLayoutVars>
          <dgm:chMax val="0"/>
          <dgm:bulletEnabled val="1"/>
        </dgm:presLayoutVars>
      </dgm:prSet>
      <dgm:spPr/>
      <dgm:t>
        <a:bodyPr/>
        <a:lstStyle/>
        <a:p>
          <a:endParaRPr lang="en-US"/>
        </a:p>
      </dgm:t>
    </dgm:pt>
  </dgm:ptLst>
  <dgm:cxnLst>
    <dgm:cxn modelId="{ED5F3D05-65BA-460F-B1FB-0965675C7D9B}" srcId="{521CB61B-0CC3-4B4B-87DA-B309427FC04B}" destId="{483DB93B-A686-490C-8D00-B3F3E5B52E9D}" srcOrd="7" destOrd="0" parTransId="{DF61EB2B-C91F-451C-980E-5E38F21502C8}" sibTransId="{BF144286-C5F2-41DF-9666-485A2DB88727}"/>
    <dgm:cxn modelId="{CAE0B738-08F0-4FA8-BA14-505896D34E66}" type="presOf" srcId="{69A3ADE6-AAED-4A7F-90E3-EA5339FCEC48}" destId="{EB5B3913-187E-461C-BE02-66A779C51E3A}" srcOrd="0" destOrd="0" presId="urn:microsoft.com/office/officeart/2005/8/layout/vList2"/>
    <dgm:cxn modelId="{23A3A0FC-7EAB-4989-8F74-8613F5E4892D}" srcId="{521CB61B-0CC3-4B4B-87DA-B309427FC04B}" destId="{DF3E2B3E-0A1E-4196-9A92-22D44D2A1BA5}" srcOrd="2" destOrd="0" parTransId="{52120B05-9EDC-448A-B321-0D76B80D2453}" sibTransId="{679EE9A2-0271-44E6-B93B-05FEBCF56E86}"/>
    <dgm:cxn modelId="{F17F4A6E-F1D5-42E7-9074-40415E2C1E40}" srcId="{521CB61B-0CC3-4B4B-87DA-B309427FC04B}" destId="{CA4A839B-3CEF-4320-94C6-7F5C73F1BB68}" srcOrd="8" destOrd="0" parTransId="{4BE851C8-C200-44D3-9E2B-8CC85ABFD097}" sibTransId="{D9033D6B-242E-4320-9EA1-CB9C5051F44F}"/>
    <dgm:cxn modelId="{F1144E4C-D957-417F-9400-84F468E31901}" srcId="{521CB61B-0CC3-4B4B-87DA-B309427FC04B}" destId="{477364A8-B60D-4D9D-A74B-27A0FE66854F}" srcOrd="4" destOrd="0" parTransId="{101E5903-D75B-4C25-8AD9-EC57B9374944}" sibTransId="{01E20FD8-AFF0-44E8-A4BF-8A6FA016D542}"/>
    <dgm:cxn modelId="{775C689D-9544-4796-8D13-59F7FBB71AB5}" type="presOf" srcId="{521CB61B-0CC3-4B4B-87DA-B309427FC04B}" destId="{D41C24F7-7858-4353-8006-A39FED94F506}" srcOrd="0" destOrd="0" presId="urn:microsoft.com/office/officeart/2005/8/layout/vList2"/>
    <dgm:cxn modelId="{53047477-37D5-4B35-92DD-25E1B962CC4A}" type="presOf" srcId="{477364A8-B60D-4D9D-A74B-27A0FE66854F}" destId="{17D21B78-59C8-4F75-8F99-F948BEA4EE50}" srcOrd="0" destOrd="0" presId="urn:microsoft.com/office/officeart/2005/8/layout/vList2"/>
    <dgm:cxn modelId="{14BB2135-A5D8-4CE8-9F3B-5492A9AB1E6A}" srcId="{521CB61B-0CC3-4B4B-87DA-B309427FC04B}" destId="{69A3ADE6-AAED-4A7F-90E3-EA5339FCEC48}" srcOrd="5" destOrd="0" parTransId="{52ED99F4-8CA4-455D-8C74-1F060D8D2AE9}" sibTransId="{125EF6A4-7262-4C29-B8E2-1BC052A9C022}"/>
    <dgm:cxn modelId="{4ECA9CE6-1094-4C8B-9E8A-52D1B4AD89AC}" srcId="{521CB61B-0CC3-4B4B-87DA-B309427FC04B}" destId="{A1C0C237-EFAE-43F6-BC91-3FC671874B46}" srcOrd="3" destOrd="0" parTransId="{171226D3-B2FE-424A-A24C-C46943B87C9A}" sibTransId="{81F5D5E0-7F0C-47E2-8B20-4258404DB220}"/>
    <dgm:cxn modelId="{E588A582-0045-432C-B8D3-4D647EBD7F62}" type="presOf" srcId="{BA632340-F095-44AF-94DA-DB67EE5C5E31}" destId="{0FFF3DE7-3C05-4438-8C26-CE74339D07F3}" srcOrd="0" destOrd="0" presId="urn:microsoft.com/office/officeart/2005/8/layout/vList2"/>
    <dgm:cxn modelId="{C4F81D08-3654-4528-A18B-47673FB97EE5}" srcId="{521CB61B-0CC3-4B4B-87DA-B309427FC04B}" destId="{5050F0BB-0988-4927-B772-26881549D32A}" srcOrd="0" destOrd="0" parTransId="{EE3AC3A6-BEDA-4765-9B51-DFDBCF02F386}" sibTransId="{2B95D4E2-D0C2-4E11-BFF2-2BEE769CEFDC}"/>
    <dgm:cxn modelId="{2AC01163-072B-4FEB-B2BD-E63D22278971}" type="presOf" srcId="{483DB93B-A686-490C-8D00-B3F3E5B52E9D}" destId="{A63A5E54-1421-4AA0-9F46-6344A42171EB}" srcOrd="0" destOrd="0" presId="urn:microsoft.com/office/officeart/2005/8/layout/vList2"/>
    <dgm:cxn modelId="{40E24217-6C83-4942-AE44-1D69747B4E9D}" type="presOf" srcId="{76F8B158-F006-49C4-9A2C-B0006859CAB0}" destId="{C2914C50-E0CE-4728-B760-251584FD6DF5}" srcOrd="0" destOrd="0" presId="urn:microsoft.com/office/officeart/2005/8/layout/vList2"/>
    <dgm:cxn modelId="{4F762F41-227A-45AF-AF0C-879BD82BA782}" type="presOf" srcId="{A1C0C237-EFAE-43F6-BC91-3FC671874B46}" destId="{999C5EC0-84F1-4C4D-BC93-41B9E69523FA}" srcOrd="0" destOrd="0" presId="urn:microsoft.com/office/officeart/2005/8/layout/vList2"/>
    <dgm:cxn modelId="{F38AC5DF-4657-4FFA-BDB2-4A4C5AEF8BE7}" type="presOf" srcId="{5050F0BB-0988-4927-B772-26881549D32A}" destId="{27624749-6FEA-4D85-BF4C-9640B6E7F0ED}" srcOrd="0" destOrd="0" presId="urn:microsoft.com/office/officeart/2005/8/layout/vList2"/>
    <dgm:cxn modelId="{25C86AAB-0250-4AFF-B5E7-78DC94542BD6}" srcId="{521CB61B-0CC3-4B4B-87DA-B309427FC04B}" destId="{673A6C79-68FB-4BC0-8576-96E5B32DEE8D}" srcOrd="6" destOrd="0" parTransId="{236510CB-9EFF-4546-9714-2FC04523726A}" sibTransId="{236C43EB-6FC6-49F1-94F8-2E4C43487A18}"/>
    <dgm:cxn modelId="{8878AD56-2107-478C-9B9B-95A98DC2229B}" type="presOf" srcId="{CA4A839B-3CEF-4320-94C6-7F5C73F1BB68}" destId="{A4270DF9-85EE-478D-8E46-0FDD3D343D8E}" srcOrd="0" destOrd="0" presId="urn:microsoft.com/office/officeart/2005/8/layout/vList2"/>
    <dgm:cxn modelId="{94684527-DA7C-4E90-BB9F-4955899B0C5F}" type="presOf" srcId="{673A6C79-68FB-4BC0-8576-96E5B32DEE8D}" destId="{BDE493F3-86FB-4521-AA4D-7FFB383E1939}" srcOrd="0" destOrd="0" presId="urn:microsoft.com/office/officeart/2005/8/layout/vList2"/>
    <dgm:cxn modelId="{6E8872AA-870A-4E51-B703-684F2AD43C33}" srcId="{521CB61B-0CC3-4B4B-87DA-B309427FC04B}" destId="{BA632340-F095-44AF-94DA-DB67EE5C5E31}" srcOrd="1" destOrd="0" parTransId="{BF1D502A-F10F-4EDC-BBFD-4C513E872137}" sibTransId="{7798FDD0-9C69-4164-B5FF-8307CFF54CB9}"/>
    <dgm:cxn modelId="{6F6FBEB1-16EA-40EF-A8F0-9B0F708950E4}" srcId="{521CB61B-0CC3-4B4B-87DA-B309427FC04B}" destId="{76F8B158-F006-49C4-9A2C-B0006859CAB0}" srcOrd="9" destOrd="0" parTransId="{727D72AF-8750-40AC-9B89-6F37B4231C7B}" sibTransId="{51C4B374-CC50-4024-96B2-B76F72EF7FB0}"/>
    <dgm:cxn modelId="{899948C5-96E8-4A96-B243-ECD951A76C6D}" type="presOf" srcId="{DF3E2B3E-0A1E-4196-9A92-22D44D2A1BA5}" destId="{E6CD8797-A47E-4F68-97A9-F422F4256E5C}" srcOrd="0" destOrd="0" presId="urn:microsoft.com/office/officeart/2005/8/layout/vList2"/>
    <dgm:cxn modelId="{7496826F-7ED8-4616-A1D5-DF694931990E}" type="presParOf" srcId="{D41C24F7-7858-4353-8006-A39FED94F506}" destId="{27624749-6FEA-4D85-BF4C-9640B6E7F0ED}" srcOrd="0" destOrd="0" presId="urn:microsoft.com/office/officeart/2005/8/layout/vList2"/>
    <dgm:cxn modelId="{2E14E8EE-5319-46F7-8869-69394FBABD39}" type="presParOf" srcId="{D41C24F7-7858-4353-8006-A39FED94F506}" destId="{D29AA53E-44E9-4700-A214-66E61D7AB9A9}" srcOrd="1" destOrd="0" presId="urn:microsoft.com/office/officeart/2005/8/layout/vList2"/>
    <dgm:cxn modelId="{1206C32F-E443-4C78-9B4E-0A8AD043C4DC}" type="presParOf" srcId="{D41C24F7-7858-4353-8006-A39FED94F506}" destId="{0FFF3DE7-3C05-4438-8C26-CE74339D07F3}" srcOrd="2" destOrd="0" presId="urn:microsoft.com/office/officeart/2005/8/layout/vList2"/>
    <dgm:cxn modelId="{18ED00BD-08A1-445D-A175-76749DF2AA86}" type="presParOf" srcId="{D41C24F7-7858-4353-8006-A39FED94F506}" destId="{939D38E5-2D64-4E2B-B5F8-6DA39B20D888}" srcOrd="3" destOrd="0" presId="urn:microsoft.com/office/officeart/2005/8/layout/vList2"/>
    <dgm:cxn modelId="{D15CB629-643C-43A0-ABB0-438A534DAF6F}" type="presParOf" srcId="{D41C24F7-7858-4353-8006-A39FED94F506}" destId="{E6CD8797-A47E-4F68-97A9-F422F4256E5C}" srcOrd="4" destOrd="0" presId="urn:microsoft.com/office/officeart/2005/8/layout/vList2"/>
    <dgm:cxn modelId="{CA5CAB6C-ACB6-4338-8CA2-FB5746641D29}" type="presParOf" srcId="{D41C24F7-7858-4353-8006-A39FED94F506}" destId="{FA8C1F81-B9A3-465D-A913-68F71A327D64}" srcOrd="5" destOrd="0" presId="urn:microsoft.com/office/officeart/2005/8/layout/vList2"/>
    <dgm:cxn modelId="{A74B63EE-62BB-4DDD-8698-B7E8EB964E8A}" type="presParOf" srcId="{D41C24F7-7858-4353-8006-A39FED94F506}" destId="{999C5EC0-84F1-4C4D-BC93-41B9E69523FA}" srcOrd="6" destOrd="0" presId="urn:microsoft.com/office/officeart/2005/8/layout/vList2"/>
    <dgm:cxn modelId="{80DC1AF6-0413-406A-A21B-0723731D0241}" type="presParOf" srcId="{D41C24F7-7858-4353-8006-A39FED94F506}" destId="{5C736C4F-8BA8-471D-9BDF-5A24AEC9CAF8}" srcOrd="7" destOrd="0" presId="urn:microsoft.com/office/officeart/2005/8/layout/vList2"/>
    <dgm:cxn modelId="{7B067E9B-66AA-4583-AE5C-273B9ADC1C85}" type="presParOf" srcId="{D41C24F7-7858-4353-8006-A39FED94F506}" destId="{17D21B78-59C8-4F75-8F99-F948BEA4EE50}" srcOrd="8" destOrd="0" presId="urn:microsoft.com/office/officeart/2005/8/layout/vList2"/>
    <dgm:cxn modelId="{2188709F-BC17-43DD-B0BF-0E7F52D0985E}" type="presParOf" srcId="{D41C24F7-7858-4353-8006-A39FED94F506}" destId="{B96A7591-B196-4386-B6BE-8A74488A169E}" srcOrd="9" destOrd="0" presId="urn:microsoft.com/office/officeart/2005/8/layout/vList2"/>
    <dgm:cxn modelId="{E5419C86-E908-4CFF-BCCF-706A12E8E33D}" type="presParOf" srcId="{D41C24F7-7858-4353-8006-A39FED94F506}" destId="{EB5B3913-187E-461C-BE02-66A779C51E3A}" srcOrd="10" destOrd="0" presId="urn:microsoft.com/office/officeart/2005/8/layout/vList2"/>
    <dgm:cxn modelId="{E9D7C8AE-F713-4CCE-9DFA-FC80C9DCE032}" type="presParOf" srcId="{D41C24F7-7858-4353-8006-A39FED94F506}" destId="{05FE4EF9-BB8F-4F62-84FA-4989EFED49EF}" srcOrd="11" destOrd="0" presId="urn:microsoft.com/office/officeart/2005/8/layout/vList2"/>
    <dgm:cxn modelId="{CD8557E8-F47F-41E7-A275-F048109B71FA}" type="presParOf" srcId="{D41C24F7-7858-4353-8006-A39FED94F506}" destId="{BDE493F3-86FB-4521-AA4D-7FFB383E1939}" srcOrd="12" destOrd="0" presId="urn:microsoft.com/office/officeart/2005/8/layout/vList2"/>
    <dgm:cxn modelId="{E11F337A-8E92-48C2-857D-73479CB87CCF}" type="presParOf" srcId="{D41C24F7-7858-4353-8006-A39FED94F506}" destId="{F51814C6-F65B-4EF8-8D5F-B7605B9E50E3}" srcOrd="13" destOrd="0" presId="urn:microsoft.com/office/officeart/2005/8/layout/vList2"/>
    <dgm:cxn modelId="{2056BAFE-E186-4C6E-A8DF-DFFDEE57ADC6}" type="presParOf" srcId="{D41C24F7-7858-4353-8006-A39FED94F506}" destId="{A63A5E54-1421-4AA0-9F46-6344A42171EB}" srcOrd="14" destOrd="0" presId="urn:microsoft.com/office/officeart/2005/8/layout/vList2"/>
    <dgm:cxn modelId="{2A65B617-6865-4FE9-B182-315345DB1BD8}" type="presParOf" srcId="{D41C24F7-7858-4353-8006-A39FED94F506}" destId="{D856008E-6E6B-4176-A487-E79BDE023B74}" srcOrd="15" destOrd="0" presId="urn:microsoft.com/office/officeart/2005/8/layout/vList2"/>
    <dgm:cxn modelId="{3EDF30E2-9FA6-4A71-B93D-697A586FB68F}" type="presParOf" srcId="{D41C24F7-7858-4353-8006-A39FED94F506}" destId="{A4270DF9-85EE-478D-8E46-0FDD3D343D8E}" srcOrd="16" destOrd="0" presId="urn:microsoft.com/office/officeart/2005/8/layout/vList2"/>
    <dgm:cxn modelId="{941C4972-9D05-4DA5-83BF-A866C2507AD5}" type="presParOf" srcId="{D41C24F7-7858-4353-8006-A39FED94F506}" destId="{19EE82A5-03E3-4319-B82F-D3953BFF769D}" srcOrd="17" destOrd="0" presId="urn:microsoft.com/office/officeart/2005/8/layout/vList2"/>
    <dgm:cxn modelId="{3B9EFEF6-031D-4D71-81E7-5DDD01996062}" type="presParOf" srcId="{D41C24F7-7858-4353-8006-A39FED94F506}" destId="{C2914C50-E0CE-4728-B760-251584FD6DF5}"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0FF923-8E42-40D4-BBBA-C23EF51056E1}"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US"/>
        </a:p>
      </dgm:t>
    </dgm:pt>
    <dgm:pt modelId="{4065ADB2-FC82-40DE-8D17-9CC69CB38B29}">
      <dgm:prSet phldrT="[Text]"/>
      <dgm:spPr>
        <a:solidFill>
          <a:srgbClr val="0070C0"/>
        </a:solidFill>
      </dgm:spPr>
      <dgm:t>
        <a:bodyPr/>
        <a:lstStyle/>
        <a:p>
          <a:r>
            <a:rPr lang="en-US" dirty="0" smtClean="0"/>
            <a:t>Product Life Cycle</a:t>
          </a:r>
          <a:endParaRPr lang="en-US" dirty="0"/>
        </a:p>
      </dgm:t>
    </dgm:pt>
    <dgm:pt modelId="{240374B3-CF13-41B9-BE68-ECD35B4E02BC}" type="parTrans" cxnId="{FC1AE1A1-E36A-48B2-98CC-711CCE150FDB}">
      <dgm:prSet/>
      <dgm:spPr/>
      <dgm:t>
        <a:bodyPr/>
        <a:lstStyle/>
        <a:p>
          <a:endParaRPr lang="en-US"/>
        </a:p>
      </dgm:t>
    </dgm:pt>
    <dgm:pt modelId="{BF56D935-92A2-41DF-83E9-6267B7BA2659}" type="sibTrans" cxnId="{FC1AE1A1-E36A-48B2-98CC-711CCE150FDB}">
      <dgm:prSet/>
      <dgm:spPr/>
      <dgm:t>
        <a:bodyPr/>
        <a:lstStyle/>
        <a:p>
          <a:endParaRPr lang="en-US"/>
        </a:p>
      </dgm:t>
    </dgm:pt>
    <dgm:pt modelId="{F265B4E7-348E-477A-9999-7E2B0B47D0A6}">
      <dgm:prSet phldrT="[Text]"/>
      <dgm:spPr/>
      <dgm:t>
        <a:bodyPr/>
        <a:lstStyle/>
        <a:p>
          <a:r>
            <a:rPr lang="en-US" dirty="0" smtClean="0"/>
            <a:t>Release Cadence</a:t>
          </a:r>
        </a:p>
        <a:p>
          <a:r>
            <a:rPr lang="en-US" dirty="0" smtClean="0"/>
            <a:t>Activities</a:t>
          </a:r>
        </a:p>
        <a:p>
          <a:r>
            <a:rPr lang="en-US" dirty="0" smtClean="0"/>
            <a:t>Team Structure</a:t>
          </a:r>
        </a:p>
      </dgm:t>
    </dgm:pt>
    <dgm:pt modelId="{77910141-E93C-4C32-8540-DD2655BC23C2}" type="parTrans" cxnId="{7716BDC4-6F9A-403E-A7B9-E445B1104A51}">
      <dgm:prSet/>
      <dgm:spPr/>
      <dgm:t>
        <a:bodyPr/>
        <a:lstStyle/>
        <a:p>
          <a:endParaRPr lang="en-US"/>
        </a:p>
      </dgm:t>
    </dgm:pt>
    <dgm:pt modelId="{291F4719-30D9-4A08-8891-49DC907ADBB7}" type="sibTrans" cxnId="{7716BDC4-6F9A-403E-A7B9-E445B1104A51}">
      <dgm:prSet/>
      <dgm:spPr/>
      <dgm:t>
        <a:bodyPr/>
        <a:lstStyle/>
        <a:p>
          <a:endParaRPr lang="en-US"/>
        </a:p>
      </dgm:t>
    </dgm:pt>
    <dgm:pt modelId="{F27167A5-EE49-41F4-9871-B6E848AB8169}">
      <dgm:prSet phldrT="[Text]"/>
      <dgm:spPr>
        <a:solidFill>
          <a:srgbClr val="00B050"/>
        </a:solidFill>
      </dgm:spPr>
      <dgm:t>
        <a:bodyPr/>
        <a:lstStyle/>
        <a:p>
          <a:r>
            <a:rPr lang="en-US" dirty="0" smtClean="0"/>
            <a:t>Product  Architecture Specification</a:t>
          </a:r>
          <a:endParaRPr lang="en-US" dirty="0"/>
        </a:p>
      </dgm:t>
    </dgm:pt>
    <dgm:pt modelId="{4EF160CF-3600-4BE5-ADFA-64D018F36AF7}" type="parTrans" cxnId="{E48860F1-36A9-4AB7-AAAD-3948FDD1AF0A}">
      <dgm:prSet/>
      <dgm:spPr/>
      <dgm:t>
        <a:bodyPr/>
        <a:lstStyle/>
        <a:p>
          <a:endParaRPr lang="en-US"/>
        </a:p>
      </dgm:t>
    </dgm:pt>
    <dgm:pt modelId="{1E0BDC15-9780-4085-B20C-A00D29E35694}" type="sibTrans" cxnId="{E48860F1-36A9-4AB7-AAAD-3948FDD1AF0A}">
      <dgm:prSet/>
      <dgm:spPr/>
      <dgm:t>
        <a:bodyPr/>
        <a:lstStyle/>
        <a:p>
          <a:endParaRPr lang="en-US"/>
        </a:p>
      </dgm:t>
    </dgm:pt>
    <dgm:pt modelId="{3DA57D7C-A2B9-423C-BECC-3F604D43ACF3}">
      <dgm:prSet phldrT="[Text]"/>
      <dgm:spPr/>
      <dgm:t>
        <a:bodyPr/>
        <a:lstStyle/>
        <a:p>
          <a:r>
            <a:rPr lang="en-US" dirty="0" smtClean="0"/>
            <a:t>Behaviors</a:t>
          </a:r>
        </a:p>
        <a:p>
          <a:r>
            <a:rPr lang="en-US" dirty="0" smtClean="0"/>
            <a:t>Modules</a:t>
          </a:r>
        </a:p>
        <a:p>
          <a:r>
            <a:rPr lang="en-US" dirty="0" smtClean="0"/>
            <a:t>Layers</a:t>
          </a:r>
        </a:p>
        <a:p>
          <a:r>
            <a:rPr lang="en-US" dirty="0" smtClean="0"/>
            <a:t>Interfaces</a:t>
          </a:r>
        </a:p>
        <a:p>
          <a:r>
            <a:rPr lang="en-US" dirty="0" smtClean="0"/>
            <a:t>Protocols</a:t>
          </a:r>
          <a:endParaRPr lang="en-US" dirty="0"/>
        </a:p>
      </dgm:t>
    </dgm:pt>
    <dgm:pt modelId="{0BB0F6EB-2D72-4603-83D7-78090C005C84}" type="parTrans" cxnId="{5DCE360F-E10D-42D1-A291-44579B8B4879}">
      <dgm:prSet/>
      <dgm:spPr/>
      <dgm:t>
        <a:bodyPr/>
        <a:lstStyle/>
        <a:p>
          <a:endParaRPr lang="en-US"/>
        </a:p>
      </dgm:t>
    </dgm:pt>
    <dgm:pt modelId="{F1E5E949-D0E6-4CC7-86C0-C89EDA61B63E}" type="sibTrans" cxnId="{5DCE360F-E10D-42D1-A291-44579B8B4879}">
      <dgm:prSet/>
      <dgm:spPr/>
      <dgm:t>
        <a:bodyPr/>
        <a:lstStyle/>
        <a:p>
          <a:endParaRPr lang="en-US"/>
        </a:p>
      </dgm:t>
    </dgm:pt>
    <dgm:pt modelId="{E378289D-D0D1-48B1-99D6-61F422DE60D8}">
      <dgm:prSet phldrT="[Text]"/>
      <dgm:spPr>
        <a:solidFill>
          <a:schemeClr val="accent6"/>
        </a:solidFill>
      </dgm:spPr>
      <dgm:t>
        <a:bodyPr/>
        <a:lstStyle/>
        <a:p>
          <a:r>
            <a:rPr lang="en-US" dirty="0" smtClean="0"/>
            <a:t>Coding Convention</a:t>
          </a:r>
          <a:endParaRPr lang="en-US" dirty="0"/>
        </a:p>
      </dgm:t>
    </dgm:pt>
    <dgm:pt modelId="{E958F486-43D5-4A54-AA47-CDEBEAE5622A}" type="parTrans" cxnId="{0B0508AA-B831-494B-8359-F0FC20D3389C}">
      <dgm:prSet/>
      <dgm:spPr/>
      <dgm:t>
        <a:bodyPr/>
        <a:lstStyle/>
        <a:p>
          <a:endParaRPr lang="en-US"/>
        </a:p>
      </dgm:t>
    </dgm:pt>
    <dgm:pt modelId="{1E760F0F-F076-4535-B11E-7A92DA7F669C}" type="sibTrans" cxnId="{0B0508AA-B831-494B-8359-F0FC20D3389C}">
      <dgm:prSet/>
      <dgm:spPr/>
      <dgm:t>
        <a:bodyPr/>
        <a:lstStyle/>
        <a:p>
          <a:endParaRPr lang="en-US"/>
        </a:p>
      </dgm:t>
    </dgm:pt>
    <dgm:pt modelId="{B536B01A-7C18-452F-848E-EC29A88C7D42}">
      <dgm:prSet phldrT="[Text]"/>
      <dgm:spPr/>
      <dgm:t>
        <a:bodyPr/>
        <a:lstStyle/>
        <a:p>
          <a:r>
            <a:rPr lang="en-US" dirty="0" smtClean="0"/>
            <a:t>Language</a:t>
          </a:r>
        </a:p>
        <a:p>
          <a:r>
            <a:rPr lang="en-US" dirty="0" smtClean="0"/>
            <a:t>Complexity</a:t>
          </a:r>
        </a:p>
        <a:p>
          <a:r>
            <a:rPr lang="en-US" dirty="0" smtClean="0"/>
            <a:t>Implementation</a:t>
          </a:r>
        </a:p>
        <a:p>
          <a:r>
            <a:rPr lang="en-US" dirty="0" smtClean="0"/>
            <a:t>Style</a:t>
          </a:r>
        </a:p>
        <a:p>
          <a:r>
            <a:rPr lang="en-US" dirty="0" smtClean="0"/>
            <a:t>Tools</a:t>
          </a:r>
          <a:endParaRPr lang="en-US" dirty="0"/>
        </a:p>
      </dgm:t>
    </dgm:pt>
    <dgm:pt modelId="{9BD600EB-F8D8-4DC9-91DC-9D40E86B2BF7}" type="parTrans" cxnId="{F8254782-5E33-480A-ACC7-B943F7AE7CA0}">
      <dgm:prSet/>
      <dgm:spPr/>
      <dgm:t>
        <a:bodyPr/>
        <a:lstStyle/>
        <a:p>
          <a:endParaRPr lang="en-US"/>
        </a:p>
      </dgm:t>
    </dgm:pt>
    <dgm:pt modelId="{863A3B5C-CD5C-4E3F-8A96-0BBD03EE72DA}" type="sibTrans" cxnId="{F8254782-5E33-480A-ACC7-B943F7AE7CA0}">
      <dgm:prSet/>
      <dgm:spPr/>
      <dgm:t>
        <a:bodyPr/>
        <a:lstStyle/>
        <a:p>
          <a:endParaRPr lang="en-US"/>
        </a:p>
      </dgm:t>
    </dgm:pt>
    <dgm:pt modelId="{0B91A86E-2E54-4BBE-AB87-055A53216114}" type="pres">
      <dgm:prSet presAssocID="{2E0FF923-8E42-40D4-BBBA-C23EF51056E1}" presName="Name0" presStyleCnt="0">
        <dgm:presLayoutVars>
          <dgm:chMax val="5"/>
          <dgm:chPref val="5"/>
          <dgm:dir/>
          <dgm:animLvl val="lvl"/>
        </dgm:presLayoutVars>
      </dgm:prSet>
      <dgm:spPr/>
      <dgm:t>
        <a:bodyPr/>
        <a:lstStyle/>
        <a:p>
          <a:endParaRPr lang="en-US"/>
        </a:p>
      </dgm:t>
    </dgm:pt>
    <dgm:pt modelId="{77F0F4F4-E691-40BB-B73E-EE261C8C33AB}" type="pres">
      <dgm:prSet presAssocID="{4065ADB2-FC82-40DE-8D17-9CC69CB38B29}" presName="parentText1" presStyleLbl="node1" presStyleIdx="0" presStyleCnt="3">
        <dgm:presLayoutVars>
          <dgm:chMax/>
          <dgm:chPref val="3"/>
          <dgm:bulletEnabled val="1"/>
        </dgm:presLayoutVars>
      </dgm:prSet>
      <dgm:spPr/>
      <dgm:t>
        <a:bodyPr/>
        <a:lstStyle/>
        <a:p>
          <a:endParaRPr lang="en-US"/>
        </a:p>
      </dgm:t>
    </dgm:pt>
    <dgm:pt modelId="{62BE8AB7-3066-4BFF-B46D-2FD89EA0136D}" type="pres">
      <dgm:prSet presAssocID="{4065ADB2-FC82-40DE-8D17-9CC69CB38B29}" presName="childText1" presStyleLbl="solidAlignAcc1" presStyleIdx="0" presStyleCnt="3">
        <dgm:presLayoutVars>
          <dgm:chMax val="0"/>
          <dgm:chPref val="0"/>
          <dgm:bulletEnabled val="1"/>
        </dgm:presLayoutVars>
      </dgm:prSet>
      <dgm:spPr/>
      <dgm:t>
        <a:bodyPr/>
        <a:lstStyle/>
        <a:p>
          <a:endParaRPr lang="en-US"/>
        </a:p>
      </dgm:t>
    </dgm:pt>
    <dgm:pt modelId="{8716E9FB-0B6F-4C98-8221-2A8DF52C06B7}" type="pres">
      <dgm:prSet presAssocID="{F27167A5-EE49-41F4-9871-B6E848AB8169}" presName="parentText2" presStyleLbl="node1" presStyleIdx="1" presStyleCnt="3">
        <dgm:presLayoutVars>
          <dgm:chMax/>
          <dgm:chPref val="3"/>
          <dgm:bulletEnabled val="1"/>
        </dgm:presLayoutVars>
      </dgm:prSet>
      <dgm:spPr/>
      <dgm:t>
        <a:bodyPr/>
        <a:lstStyle/>
        <a:p>
          <a:endParaRPr lang="en-US"/>
        </a:p>
      </dgm:t>
    </dgm:pt>
    <dgm:pt modelId="{C8BB40FB-66F0-4A5E-AAA5-95E5CCAB756B}" type="pres">
      <dgm:prSet presAssocID="{F27167A5-EE49-41F4-9871-B6E848AB8169}" presName="childText2" presStyleLbl="solidAlignAcc1" presStyleIdx="1" presStyleCnt="3">
        <dgm:presLayoutVars>
          <dgm:chMax val="0"/>
          <dgm:chPref val="0"/>
          <dgm:bulletEnabled val="1"/>
        </dgm:presLayoutVars>
      </dgm:prSet>
      <dgm:spPr/>
      <dgm:t>
        <a:bodyPr/>
        <a:lstStyle/>
        <a:p>
          <a:endParaRPr lang="en-US"/>
        </a:p>
      </dgm:t>
    </dgm:pt>
    <dgm:pt modelId="{65D8B4A8-2D47-4FD5-8859-514E3D584508}" type="pres">
      <dgm:prSet presAssocID="{E378289D-D0D1-48B1-99D6-61F422DE60D8}" presName="parentText3" presStyleLbl="node1" presStyleIdx="2" presStyleCnt="3">
        <dgm:presLayoutVars>
          <dgm:chMax/>
          <dgm:chPref val="3"/>
          <dgm:bulletEnabled val="1"/>
        </dgm:presLayoutVars>
      </dgm:prSet>
      <dgm:spPr/>
      <dgm:t>
        <a:bodyPr/>
        <a:lstStyle/>
        <a:p>
          <a:endParaRPr lang="en-US"/>
        </a:p>
      </dgm:t>
    </dgm:pt>
    <dgm:pt modelId="{BB5E5017-1B1A-44AD-A424-1A8F3E4A8413}" type="pres">
      <dgm:prSet presAssocID="{E378289D-D0D1-48B1-99D6-61F422DE60D8}" presName="childText3" presStyleLbl="solidAlignAcc1" presStyleIdx="2" presStyleCnt="3">
        <dgm:presLayoutVars>
          <dgm:chMax val="0"/>
          <dgm:chPref val="0"/>
          <dgm:bulletEnabled val="1"/>
        </dgm:presLayoutVars>
      </dgm:prSet>
      <dgm:spPr/>
      <dgm:t>
        <a:bodyPr/>
        <a:lstStyle/>
        <a:p>
          <a:endParaRPr lang="en-US"/>
        </a:p>
      </dgm:t>
    </dgm:pt>
  </dgm:ptLst>
  <dgm:cxnLst>
    <dgm:cxn modelId="{0B0508AA-B831-494B-8359-F0FC20D3389C}" srcId="{2E0FF923-8E42-40D4-BBBA-C23EF51056E1}" destId="{E378289D-D0D1-48B1-99D6-61F422DE60D8}" srcOrd="2" destOrd="0" parTransId="{E958F486-43D5-4A54-AA47-CDEBEAE5622A}" sibTransId="{1E760F0F-F076-4535-B11E-7A92DA7F669C}"/>
    <dgm:cxn modelId="{F8254782-5E33-480A-ACC7-B943F7AE7CA0}" srcId="{E378289D-D0D1-48B1-99D6-61F422DE60D8}" destId="{B536B01A-7C18-452F-848E-EC29A88C7D42}" srcOrd="0" destOrd="0" parTransId="{9BD600EB-F8D8-4DC9-91DC-9D40E86B2BF7}" sibTransId="{863A3B5C-CD5C-4E3F-8A96-0BBD03EE72DA}"/>
    <dgm:cxn modelId="{678FC795-C19A-419B-AFEA-1FC8ABA0F9EF}" type="presOf" srcId="{B536B01A-7C18-452F-848E-EC29A88C7D42}" destId="{BB5E5017-1B1A-44AD-A424-1A8F3E4A8413}" srcOrd="0" destOrd="0" presId="urn:microsoft.com/office/officeart/2009/3/layout/IncreasingArrowsProcess"/>
    <dgm:cxn modelId="{E48860F1-36A9-4AB7-AAAD-3948FDD1AF0A}" srcId="{2E0FF923-8E42-40D4-BBBA-C23EF51056E1}" destId="{F27167A5-EE49-41F4-9871-B6E848AB8169}" srcOrd="1" destOrd="0" parTransId="{4EF160CF-3600-4BE5-ADFA-64D018F36AF7}" sibTransId="{1E0BDC15-9780-4085-B20C-A00D29E35694}"/>
    <dgm:cxn modelId="{C502EE56-09C7-4D36-B1D8-F1D4FDF1AF3C}" type="presOf" srcId="{E378289D-D0D1-48B1-99D6-61F422DE60D8}" destId="{65D8B4A8-2D47-4FD5-8859-514E3D584508}" srcOrd="0" destOrd="0" presId="urn:microsoft.com/office/officeart/2009/3/layout/IncreasingArrowsProcess"/>
    <dgm:cxn modelId="{20D2D6FD-574F-45B3-92A2-B2222E626EB2}" type="presOf" srcId="{2E0FF923-8E42-40D4-BBBA-C23EF51056E1}" destId="{0B91A86E-2E54-4BBE-AB87-055A53216114}" srcOrd="0" destOrd="0" presId="urn:microsoft.com/office/officeart/2009/3/layout/IncreasingArrowsProcess"/>
    <dgm:cxn modelId="{F6F7731F-BF19-46D8-90D5-35B4270425D7}" type="presOf" srcId="{4065ADB2-FC82-40DE-8D17-9CC69CB38B29}" destId="{77F0F4F4-E691-40BB-B73E-EE261C8C33AB}" srcOrd="0" destOrd="0" presId="urn:microsoft.com/office/officeart/2009/3/layout/IncreasingArrowsProcess"/>
    <dgm:cxn modelId="{17135EED-A3D2-45C4-9CDB-678D56686D2F}" type="presOf" srcId="{F265B4E7-348E-477A-9999-7E2B0B47D0A6}" destId="{62BE8AB7-3066-4BFF-B46D-2FD89EA0136D}" srcOrd="0" destOrd="0" presId="urn:microsoft.com/office/officeart/2009/3/layout/IncreasingArrowsProcess"/>
    <dgm:cxn modelId="{7716BDC4-6F9A-403E-A7B9-E445B1104A51}" srcId="{4065ADB2-FC82-40DE-8D17-9CC69CB38B29}" destId="{F265B4E7-348E-477A-9999-7E2B0B47D0A6}" srcOrd="0" destOrd="0" parTransId="{77910141-E93C-4C32-8540-DD2655BC23C2}" sibTransId="{291F4719-30D9-4A08-8891-49DC907ADBB7}"/>
    <dgm:cxn modelId="{5DCE360F-E10D-42D1-A291-44579B8B4879}" srcId="{F27167A5-EE49-41F4-9871-B6E848AB8169}" destId="{3DA57D7C-A2B9-423C-BECC-3F604D43ACF3}" srcOrd="0" destOrd="0" parTransId="{0BB0F6EB-2D72-4603-83D7-78090C005C84}" sibTransId="{F1E5E949-D0E6-4CC7-86C0-C89EDA61B63E}"/>
    <dgm:cxn modelId="{979703A8-A824-4037-B944-4FD7A300B6EC}" type="presOf" srcId="{3DA57D7C-A2B9-423C-BECC-3F604D43ACF3}" destId="{C8BB40FB-66F0-4A5E-AAA5-95E5CCAB756B}" srcOrd="0" destOrd="0" presId="urn:microsoft.com/office/officeart/2009/3/layout/IncreasingArrowsProcess"/>
    <dgm:cxn modelId="{FC1AE1A1-E36A-48B2-98CC-711CCE150FDB}" srcId="{2E0FF923-8E42-40D4-BBBA-C23EF51056E1}" destId="{4065ADB2-FC82-40DE-8D17-9CC69CB38B29}" srcOrd="0" destOrd="0" parTransId="{240374B3-CF13-41B9-BE68-ECD35B4E02BC}" sibTransId="{BF56D935-92A2-41DF-83E9-6267B7BA2659}"/>
    <dgm:cxn modelId="{50077542-9FF7-46D5-B037-42128B1EA378}" type="presOf" srcId="{F27167A5-EE49-41F4-9871-B6E848AB8169}" destId="{8716E9FB-0B6F-4C98-8221-2A8DF52C06B7}" srcOrd="0" destOrd="0" presId="urn:microsoft.com/office/officeart/2009/3/layout/IncreasingArrowsProcess"/>
    <dgm:cxn modelId="{BA84C297-A727-48B7-8473-0D3BB73EE45C}" type="presParOf" srcId="{0B91A86E-2E54-4BBE-AB87-055A53216114}" destId="{77F0F4F4-E691-40BB-B73E-EE261C8C33AB}" srcOrd="0" destOrd="0" presId="urn:microsoft.com/office/officeart/2009/3/layout/IncreasingArrowsProcess"/>
    <dgm:cxn modelId="{EAFEE8F0-7E57-43FA-83EF-7705BA8CAA39}" type="presParOf" srcId="{0B91A86E-2E54-4BBE-AB87-055A53216114}" destId="{62BE8AB7-3066-4BFF-B46D-2FD89EA0136D}" srcOrd="1" destOrd="0" presId="urn:microsoft.com/office/officeart/2009/3/layout/IncreasingArrowsProcess"/>
    <dgm:cxn modelId="{10B9235A-D5FA-46BE-A119-ADE1C9331708}" type="presParOf" srcId="{0B91A86E-2E54-4BBE-AB87-055A53216114}" destId="{8716E9FB-0B6F-4C98-8221-2A8DF52C06B7}" srcOrd="2" destOrd="0" presId="urn:microsoft.com/office/officeart/2009/3/layout/IncreasingArrowsProcess"/>
    <dgm:cxn modelId="{D391E105-E49E-4C95-8C30-3F0B0DE114D7}" type="presParOf" srcId="{0B91A86E-2E54-4BBE-AB87-055A53216114}" destId="{C8BB40FB-66F0-4A5E-AAA5-95E5CCAB756B}" srcOrd="3" destOrd="0" presId="urn:microsoft.com/office/officeart/2009/3/layout/IncreasingArrowsProcess"/>
    <dgm:cxn modelId="{7F1671E0-FCEB-4081-83FE-1D8491B9339B}" type="presParOf" srcId="{0B91A86E-2E54-4BBE-AB87-055A53216114}" destId="{65D8B4A8-2D47-4FD5-8859-514E3D584508}" srcOrd="4" destOrd="0" presId="urn:microsoft.com/office/officeart/2009/3/layout/IncreasingArrowsProcess"/>
    <dgm:cxn modelId="{D98A239B-0F4F-4921-A293-28B0D11A5579}" type="presParOf" srcId="{0B91A86E-2E54-4BBE-AB87-055A53216114}" destId="{BB5E5017-1B1A-44AD-A424-1A8F3E4A8413}" srcOrd="5"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97AF38-551E-4110-A9D5-A337DDDB3C73}" type="doc">
      <dgm:prSet loTypeId="urn:microsoft.com/office/officeart/2009/layout/CircleArrowProcess" loCatId="process" qsTypeId="urn:microsoft.com/office/officeart/2005/8/quickstyle/simple1" qsCatId="simple" csTypeId="urn:microsoft.com/office/officeart/2005/8/colors/colorful3" csCatId="colorful" phldr="1"/>
      <dgm:spPr/>
      <dgm:t>
        <a:bodyPr/>
        <a:lstStyle/>
        <a:p>
          <a:endParaRPr lang="en-US"/>
        </a:p>
      </dgm:t>
    </dgm:pt>
    <dgm:pt modelId="{370DA3E0-B108-401B-BBC3-89C70F753101}">
      <dgm:prSet phldrT="[Text]"/>
      <dgm:spPr/>
      <dgm:t>
        <a:bodyPr/>
        <a:lstStyle/>
        <a:p>
          <a:r>
            <a:rPr lang="en-US" b="1" dirty="0" smtClean="0">
              <a:solidFill>
                <a:schemeClr val="bg1"/>
              </a:solidFill>
            </a:rPr>
            <a:t>Extract</a:t>
          </a:r>
          <a:endParaRPr lang="en-US" b="1" dirty="0">
            <a:solidFill>
              <a:schemeClr val="bg1"/>
            </a:solidFill>
          </a:endParaRPr>
        </a:p>
      </dgm:t>
    </dgm:pt>
    <dgm:pt modelId="{68D6C925-9EE7-49C6-86EA-AD8A02BD636C}" type="parTrans" cxnId="{A78D5FA2-EB7C-495B-BF82-C86811F9A2F5}">
      <dgm:prSet/>
      <dgm:spPr/>
      <dgm:t>
        <a:bodyPr/>
        <a:lstStyle/>
        <a:p>
          <a:endParaRPr lang="en-US"/>
        </a:p>
      </dgm:t>
    </dgm:pt>
    <dgm:pt modelId="{4D0E2823-2900-4882-8BED-AB3EA55A0A3F}" type="sibTrans" cxnId="{A78D5FA2-EB7C-495B-BF82-C86811F9A2F5}">
      <dgm:prSet/>
      <dgm:spPr/>
      <dgm:t>
        <a:bodyPr/>
        <a:lstStyle/>
        <a:p>
          <a:endParaRPr lang="en-US"/>
        </a:p>
      </dgm:t>
    </dgm:pt>
    <dgm:pt modelId="{A6240DF9-0CE2-45AF-B7CA-3A17DE92CA0C}">
      <dgm:prSet phldrT="[Text]"/>
      <dgm:spPr/>
      <dgm:t>
        <a:bodyPr/>
        <a:lstStyle/>
        <a:p>
          <a:r>
            <a:rPr lang="en-US" b="1" dirty="0" smtClean="0">
              <a:solidFill>
                <a:schemeClr val="bg1"/>
              </a:solidFill>
            </a:rPr>
            <a:t>Test</a:t>
          </a:r>
          <a:endParaRPr lang="en-US" b="1" dirty="0">
            <a:solidFill>
              <a:schemeClr val="bg1"/>
            </a:solidFill>
          </a:endParaRPr>
        </a:p>
      </dgm:t>
    </dgm:pt>
    <dgm:pt modelId="{8BF09C86-01F0-4B10-BB94-125627B649AE}" type="parTrans" cxnId="{D8CC022D-D9AE-43AE-8BD3-9D979AEA7F01}">
      <dgm:prSet/>
      <dgm:spPr/>
      <dgm:t>
        <a:bodyPr/>
        <a:lstStyle/>
        <a:p>
          <a:endParaRPr lang="en-US"/>
        </a:p>
      </dgm:t>
    </dgm:pt>
    <dgm:pt modelId="{0A69EA1B-8ECD-49C5-8555-F17DA68EE2CF}" type="sibTrans" cxnId="{D8CC022D-D9AE-43AE-8BD3-9D979AEA7F01}">
      <dgm:prSet/>
      <dgm:spPr/>
      <dgm:t>
        <a:bodyPr/>
        <a:lstStyle/>
        <a:p>
          <a:endParaRPr lang="en-US"/>
        </a:p>
      </dgm:t>
    </dgm:pt>
    <dgm:pt modelId="{AC7B6821-3FB3-4545-B863-19AF4F402863}">
      <dgm:prSet phldrT="[Text]"/>
      <dgm:spPr/>
      <dgm:t>
        <a:bodyPr/>
        <a:lstStyle/>
        <a:p>
          <a:r>
            <a:rPr lang="en-US" b="1" dirty="0" smtClean="0">
              <a:solidFill>
                <a:schemeClr val="bg1"/>
              </a:solidFill>
            </a:rPr>
            <a:t>Commit</a:t>
          </a:r>
          <a:endParaRPr lang="en-US" b="1" dirty="0">
            <a:solidFill>
              <a:schemeClr val="bg1"/>
            </a:solidFill>
          </a:endParaRPr>
        </a:p>
      </dgm:t>
    </dgm:pt>
    <dgm:pt modelId="{28676480-65E6-459C-BD71-C6B74432D2E7}" type="parTrans" cxnId="{E97E571E-EC78-48AA-BA76-89BAB991950B}">
      <dgm:prSet/>
      <dgm:spPr/>
      <dgm:t>
        <a:bodyPr/>
        <a:lstStyle/>
        <a:p>
          <a:endParaRPr lang="en-US"/>
        </a:p>
      </dgm:t>
    </dgm:pt>
    <dgm:pt modelId="{192EA960-1030-44F7-ACF1-35057D4B24EC}" type="sibTrans" cxnId="{E97E571E-EC78-48AA-BA76-89BAB991950B}">
      <dgm:prSet/>
      <dgm:spPr/>
      <dgm:t>
        <a:bodyPr/>
        <a:lstStyle/>
        <a:p>
          <a:endParaRPr lang="en-US"/>
        </a:p>
      </dgm:t>
    </dgm:pt>
    <dgm:pt modelId="{EC404470-2E1A-476F-8645-64A901D8C0C0}">
      <dgm:prSet phldrT="[Text]"/>
      <dgm:spPr/>
      <dgm:t>
        <a:bodyPr/>
        <a:lstStyle/>
        <a:p>
          <a:r>
            <a:rPr lang="en-US" b="1" dirty="0" smtClean="0">
              <a:solidFill>
                <a:schemeClr val="bg1"/>
              </a:solidFill>
            </a:rPr>
            <a:t>Pull</a:t>
          </a:r>
          <a:endParaRPr lang="en-US" b="1" dirty="0">
            <a:solidFill>
              <a:schemeClr val="bg1"/>
            </a:solidFill>
          </a:endParaRPr>
        </a:p>
      </dgm:t>
    </dgm:pt>
    <dgm:pt modelId="{E4877CBD-178B-4615-85F9-E8EC94395E2A}" type="parTrans" cxnId="{E2EE01C1-1819-4710-BB7F-6678872512AB}">
      <dgm:prSet/>
      <dgm:spPr/>
      <dgm:t>
        <a:bodyPr/>
        <a:lstStyle/>
        <a:p>
          <a:endParaRPr lang="en-US"/>
        </a:p>
      </dgm:t>
    </dgm:pt>
    <dgm:pt modelId="{3F93D314-A8C2-4B5D-B264-7F5AEC7E4FFF}" type="sibTrans" cxnId="{E2EE01C1-1819-4710-BB7F-6678872512AB}">
      <dgm:prSet/>
      <dgm:spPr/>
      <dgm:t>
        <a:bodyPr/>
        <a:lstStyle/>
        <a:p>
          <a:endParaRPr lang="en-US"/>
        </a:p>
      </dgm:t>
    </dgm:pt>
    <dgm:pt modelId="{5B5658BE-F44E-4B07-B6B9-946A9F710993}">
      <dgm:prSet phldrT="[Text]"/>
      <dgm:spPr/>
      <dgm:t>
        <a:bodyPr/>
        <a:lstStyle/>
        <a:p>
          <a:r>
            <a:rPr lang="en-US" b="1" dirty="0" smtClean="0">
              <a:solidFill>
                <a:schemeClr val="bg1"/>
              </a:solidFill>
            </a:rPr>
            <a:t>Refactor</a:t>
          </a:r>
          <a:endParaRPr lang="en-US" b="1" dirty="0">
            <a:solidFill>
              <a:schemeClr val="bg1"/>
            </a:solidFill>
          </a:endParaRPr>
        </a:p>
      </dgm:t>
    </dgm:pt>
    <dgm:pt modelId="{803B5C2A-D0F9-4A52-BECB-0915342C175A}" type="parTrans" cxnId="{5B49F49C-4AD6-4158-B180-C3782DC170B9}">
      <dgm:prSet/>
      <dgm:spPr/>
      <dgm:t>
        <a:bodyPr/>
        <a:lstStyle/>
        <a:p>
          <a:endParaRPr lang="en-US"/>
        </a:p>
      </dgm:t>
    </dgm:pt>
    <dgm:pt modelId="{BA36836F-0B07-4E0D-9ED2-CD4D1BD3498B}" type="sibTrans" cxnId="{5B49F49C-4AD6-4158-B180-C3782DC170B9}">
      <dgm:prSet/>
      <dgm:spPr/>
      <dgm:t>
        <a:bodyPr/>
        <a:lstStyle/>
        <a:p>
          <a:endParaRPr lang="en-US"/>
        </a:p>
      </dgm:t>
    </dgm:pt>
    <dgm:pt modelId="{A8181043-FA10-4457-AD20-3BAF1E69FA66}" type="pres">
      <dgm:prSet presAssocID="{FE97AF38-551E-4110-A9D5-A337DDDB3C73}" presName="Name0" presStyleCnt="0">
        <dgm:presLayoutVars>
          <dgm:chMax val="7"/>
          <dgm:chPref val="7"/>
          <dgm:dir/>
          <dgm:animLvl val="lvl"/>
        </dgm:presLayoutVars>
      </dgm:prSet>
      <dgm:spPr/>
      <dgm:t>
        <a:bodyPr/>
        <a:lstStyle/>
        <a:p>
          <a:endParaRPr lang="en-US"/>
        </a:p>
      </dgm:t>
    </dgm:pt>
    <dgm:pt modelId="{296C0621-0B93-42A8-8573-8F8EEDFFBDC8}" type="pres">
      <dgm:prSet presAssocID="{370DA3E0-B108-401B-BBC3-89C70F753101}" presName="Accent1" presStyleCnt="0"/>
      <dgm:spPr/>
    </dgm:pt>
    <dgm:pt modelId="{CAC3CDA2-E4D5-4E2E-AD0F-A4BA3CCDE1FF}" type="pres">
      <dgm:prSet presAssocID="{370DA3E0-B108-401B-BBC3-89C70F753101}" presName="Accent" presStyleLbl="node1" presStyleIdx="0" presStyleCnt="5"/>
      <dgm:spPr/>
    </dgm:pt>
    <dgm:pt modelId="{12B2CE1B-704C-4987-B4B8-38AEA4F96FE6}" type="pres">
      <dgm:prSet presAssocID="{370DA3E0-B108-401B-BBC3-89C70F753101}" presName="Parent1" presStyleLbl="revTx" presStyleIdx="0" presStyleCnt="5">
        <dgm:presLayoutVars>
          <dgm:chMax val="1"/>
          <dgm:chPref val="1"/>
          <dgm:bulletEnabled val="1"/>
        </dgm:presLayoutVars>
      </dgm:prSet>
      <dgm:spPr/>
      <dgm:t>
        <a:bodyPr/>
        <a:lstStyle/>
        <a:p>
          <a:endParaRPr lang="en-US"/>
        </a:p>
      </dgm:t>
    </dgm:pt>
    <dgm:pt modelId="{D27E1A31-28E3-4A95-9E6E-2117730A3105}" type="pres">
      <dgm:prSet presAssocID="{5B5658BE-F44E-4B07-B6B9-946A9F710993}" presName="Accent2" presStyleCnt="0"/>
      <dgm:spPr/>
    </dgm:pt>
    <dgm:pt modelId="{792F02B8-12C4-4EBE-8775-1BC6749DF98B}" type="pres">
      <dgm:prSet presAssocID="{5B5658BE-F44E-4B07-B6B9-946A9F710993}" presName="Accent" presStyleLbl="node1" presStyleIdx="1" presStyleCnt="5"/>
      <dgm:spPr/>
    </dgm:pt>
    <dgm:pt modelId="{43D1FB45-2DE4-407C-BE41-278EC44DAD59}" type="pres">
      <dgm:prSet presAssocID="{5B5658BE-F44E-4B07-B6B9-946A9F710993}" presName="Parent2" presStyleLbl="revTx" presStyleIdx="1" presStyleCnt="5">
        <dgm:presLayoutVars>
          <dgm:chMax val="1"/>
          <dgm:chPref val="1"/>
          <dgm:bulletEnabled val="1"/>
        </dgm:presLayoutVars>
      </dgm:prSet>
      <dgm:spPr/>
      <dgm:t>
        <a:bodyPr/>
        <a:lstStyle/>
        <a:p>
          <a:endParaRPr lang="en-US"/>
        </a:p>
      </dgm:t>
    </dgm:pt>
    <dgm:pt modelId="{06DFE385-A99F-4956-B91E-61007A85B534}" type="pres">
      <dgm:prSet presAssocID="{A6240DF9-0CE2-45AF-B7CA-3A17DE92CA0C}" presName="Accent3" presStyleCnt="0"/>
      <dgm:spPr/>
    </dgm:pt>
    <dgm:pt modelId="{EB83869F-B5E7-4054-9DC7-6107D45DA2F4}" type="pres">
      <dgm:prSet presAssocID="{A6240DF9-0CE2-45AF-B7CA-3A17DE92CA0C}" presName="Accent" presStyleLbl="node1" presStyleIdx="2" presStyleCnt="5"/>
      <dgm:spPr/>
    </dgm:pt>
    <dgm:pt modelId="{65BD5CCF-FEB2-4122-A4A8-6AA5E9CEE4B2}" type="pres">
      <dgm:prSet presAssocID="{A6240DF9-0CE2-45AF-B7CA-3A17DE92CA0C}" presName="Parent3" presStyleLbl="revTx" presStyleIdx="2" presStyleCnt="5">
        <dgm:presLayoutVars>
          <dgm:chMax val="1"/>
          <dgm:chPref val="1"/>
          <dgm:bulletEnabled val="1"/>
        </dgm:presLayoutVars>
      </dgm:prSet>
      <dgm:spPr/>
      <dgm:t>
        <a:bodyPr/>
        <a:lstStyle/>
        <a:p>
          <a:endParaRPr lang="en-US"/>
        </a:p>
      </dgm:t>
    </dgm:pt>
    <dgm:pt modelId="{A8E9C2CD-6FB5-493D-8C5A-7E57F2089693}" type="pres">
      <dgm:prSet presAssocID="{AC7B6821-3FB3-4545-B863-19AF4F402863}" presName="Accent4" presStyleCnt="0"/>
      <dgm:spPr/>
    </dgm:pt>
    <dgm:pt modelId="{6E3B02DE-2B3E-45E9-8F65-93FBED12622F}" type="pres">
      <dgm:prSet presAssocID="{AC7B6821-3FB3-4545-B863-19AF4F402863}" presName="Accent" presStyleLbl="node1" presStyleIdx="3" presStyleCnt="5"/>
      <dgm:spPr/>
    </dgm:pt>
    <dgm:pt modelId="{17689752-88B7-4011-AA31-CA40C6B872A6}" type="pres">
      <dgm:prSet presAssocID="{AC7B6821-3FB3-4545-B863-19AF4F402863}" presName="Parent4" presStyleLbl="revTx" presStyleIdx="3" presStyleCnt="5">
        <dgm:presLayoutVars>
          <dgm:chMax val="1"/>
          <dgm:chPref val="1"/>
          <dgm:bulletEnabled val="1"/>
        </dgm:presLayoutVars>
      </dgm:prSet>
      <dgm:spPr/>
      <dgm:t>
        <a:bodyPr/>
        <a:lstStyle/>
        <a:p>
          <a:endParaRPr lang="en-US"/>
        </a:p>
      </dgm:t>
    </dgm:pt>
    <dgm:pt modelId="{C75DFAE7-F5CA-499F-8EA6-9C3F723B0E1F}" type="pres">
      <dgm:prSet presAssocID="{EC404470-2E1A-476F-8645-64A901D8C0C0}" presName="Accent5" presStyleCnt="0"/>
      <dgm:spPr/>
    </dgm:pt>
    <dgm:pt modelId="{D6280E74-77B7-49C4-9BB9-593A08087C4B}" type="pres">
      <dgm:prSet presAssocID="{EC404470-2E1A-476F-8645-64A901D8C0C0}" presName="Accent" presStyleLbl="node1" presStyleIdx="4" presStyleCnt="5"/>
      <dgm:spPr/>
    </dgm:pt>
    <dgm:pt modelId="{CF545B8B-6562-448D-99BD-A76A5FDF3E97}" type="pres">
      <dgm:prSet presAssocID="{EC404470-2E1A-476F-8645-64A901D8C0C0}" presName="Parent5" presStyleLbl="revTx" presStyleIdx="4" presStyleCnt="5">
        <dgm:presLayoutVars>
          <dgm:chMax val="1"/>
          <dgm:chPref val="1"/>
          <dgm:bulletEnabled val="1"/>
        </dgm:presLayoutVars>
      </dgm:prSet>
      <dgm:spPr/>
      <dgm:t>
        <a:bodyPr/>
        <a:lstStyle/>
        <a:p>
          <a:endParaRPr lang="en-US"/>
        </a:p>
      </dgm:t>
    </dgm:pt>
  </dgm:ptLst>
  <dgm:cxnLst>
    <dgm:cxn modelId="{E97E571E-EC78-48AA-BA76-89BAB991950B}" srcId="{FE97AF38-551E-4110-A9D5-A337DDDB3C73}" destId="{AC7B6821-3FB3-4545-B863-19AF4F402863}" srcOrd="3" destOrd="0" parTransId="{28676480-65E6-459C-BD71-C6B74432D2E7}" sibTransId="{192EA960-1030-44F7-ACF1-35057D4B24EC}"/>
    <dgm:cxn modelId="{5B49F49C-4AD6-4158-B180-C3782DC170B9}" srcId="{FE97AF38-551E-4110-A9D5-A337DDDB3C73}" destId="{5B5658BE-F44E-4B07-B6B9-946A9F710993}" srcOrd="1" destOrd="0" parTransId="{803B5C2A-D0F9-4A52-BECB-0915342C175A}" sibTransId="{BA36836F-0B07-4E0D-9ED2-CD4D1BD3498B}"/>
    <dgm:cxn modelId="{94B2A885-2330-4F10-9B79-B1406AD753D3}" type="presOf" srcId="{370DA3E0-B108-401B-BBC3-89C70F753101}" destId="{12B2CE1B-704C-4987-B4B8-38AEA4F96FE6}" srcOrd="0" destOrd="0" presId="urn:microsoft.com/office/officeart/2009/layout/CircleArrowProcess"/>
    <dgm:cxn modelId="{4783BDE0-FE56-42D9-8BE4-443A3464D0F6}" type="presOf" srcId="{EC404470-2E1A-476F-8645-64A901D8C0C0}" destId="{CF545B8B-6562-448D-99BD-A76A5FDF3E97}" srcOrd="0" destOrd="0" presId="urn:microsoft.com/office/officeart/2009/layout/CircleArrowProcess"/>
    <dgm:cxn modelId="{A78D5FA2-EB7C-495B-BF82-C86811F9A2F5}" srcId="{FE97AF38-551E-4110-A9D5-A337DDDB3C73}" destId="{370DA3E0-B108-401B-BBC3-89C70F753101}" srcOrd="0" destOrd="0" parTransId="{68D6C925-9EE7-49C6-86EA-AD8A02BD636C}" sibTransId="{4D0E2823-2900-4882-8BED-AB3EA55A0A3F}"/>
    <dgm:cxn modelId="{1DADF530-8114-4DB8-8B30-CF882077F2BB}" type="presOf" srcId="{A6240DF9-0CE2-45AF-B7CA-3A17DE92CA0C}" destId="{65BD5CCF-FEB2-4122-A4A8-6AA5E9CEE4B2}" srcOrd="0" destOrd="0" presId="urn:microsoft.com/office/officeart/2009/layout/CircleArrowProcess"/>
    <dgm:cxn modelId="{E2EE01C1-1819-4710-BB7F-6678872512AB}" srcId="{FE97AF38-551E-4110-A9D5-A337DDDB3C73}" destId="{EC404470-2E1A-476F-8645-64A901D8C0C0}" srcOrd="4" destOrd="0" parTransId="{E4877CBD-178B-4615-85F9-E8EC94395E2A}" sibTransId="{3F93D314-A8C2-4B5D-B264-7F5AEC7E4FFF}"/>
    <dgm:cxn modelId="{E69FA204-CB92-4B51-946C-056CB330CCD8}" type="presOf" srcId="{5B5658BE-F44E-4B07-B6B9-946A9F710993}" destId="{43D1FB45-2DE4-407C-BE41-278EC44DAD59}" srcOrd="0" destOrd="0" presId="urn:microsoft.com/office/officeart/2009/layout/CircleArrowProcess"/>
    <dgm:cxn modelId="{D8CC022D-D9AE-43AE-8BD3-9D979AEA7F01}" srcId="{FE97AF38-551E-4110-A9D5-A337DDDB3C73}" destId="{A6240DF9-0CE2-45AF-B7CA-3A17DE92CA0C}" srcOrd="2" destOrd="0" parTransId="{8BF09C86-01F0-4B10-BB94-125627B649AE}" sibTransId="{0A69EA1B-8ECD-49C5-8555-F17DA68EE2CF}"/>
    <dgm:cxn modelId="{1F4F5B14-5B5D-46D1-82AE-54820D967239}" type="presOf" srcId="{FE97AF38-551E-4110-A9D5-A337DDDB3C73}" destId="{A8181043-FA10-4457-AD20-3BAF1E69FA66}" srcOrd="0" destOrd="0" presId="urn:microsoft.com/office/officeart/2009/layout/CircleArrowProcess"/>
    <dgm:cxn modelId="{42F0661D-849D-4C3B-A8BF-C192630C0D17}" type="presOf" srcId="{AC7B6821-3FB3-4545-B863-19AF4F402863}" destId="{17689752-88B7-4011-AA31-CA40C6B872A6}" srcOrd="0" destOrd="0" presId="urn:microsoft.com/office/officeart/2009/layout/CircleArrowProcess"/>
    <dgm:cxn modelId="{826C9FFB-4369-4FBD-BF29-ED26AD34D67D}" type="presParOf" srcId="{A8181043-FA10-4457-AD20-3BAF1E69FA66}" destId="{296C0621-0B93-42A8-8573-8F8EEDFFBDC8}" srcOrd="0" destOrd="0" presId="urn:microsoft.com/office/officeart/2009/layout/CircleArrowProcess"/>
    <dgm:cxn modelId="{CAB3A37E-AC5A-449F-B72F-9EF5A85908E9}" type="presParOf" srcId="{296C0621-0B93-42A8-8573-8F8EEDFFBDC8}" destId="{CAC3CDA2-E4D5-4E2E-AD0F-A4BA3CCDE1FF}" srcOrd="0" destOrd="0" presId="urn:microsoft.com/office/officeart/2009/layout/CircleArrowProcess"/>
    <dgm:cxn modelId="{2B76471D-155E-4B5E-A40A-840AB9BDD806}" type="presParOf" srcId="{A8181043-FA10-4457-AD20-3BAF1E69FA66}" destId="{12B2CE1B-704C-4987-B4B8-38AEA4F96FE6}" srcOrd="1" destOrd="0" presId="urn:microsoft.com/office/officeart/2009/layout/CircleArrowProcess"/>
    <dgm:cxn modelId="{15B97803-0B6C-4EFB-96BB-7B4DFA06D093}" type="presParOf" srcId="{A8181043-FA10-4457-AD20-3BAF1E69FA66}" destId="{D27E1A31-28E3-4A95-9E6E-2117730A3105}" srcOrd="2" destOrd="0" presId="urn:microsoft.com/office/officeart/2009/layout/CircleArrowProcess"/>
    <dgm:cxn modelId="{C35F509B-2171-4B30-B606-E92D4F995824}" type="presParOf" srcId="{D27E1A31-28E3-4A95-9E6E-2117730A3105}" destId="{792F02B8-12C4-4EBE-8775-1BC6749DF98B}" srcOrd="0" destOrd="0" presId="urn:microsoft.com/office/officeart/2009/layout/CircleArrowProcess"/>
    <dgm:cxn modelId="{12C06B61-ACF3-4C0E-A837-0B87B65FD735}" type="presParOf" srcId="{A8181043-FA10-4457-AD20-3BAF1E69FA66}" destId="{43D1FB45-2DE4-407C-BE41-278EC44DAD59}" srcOrd="3" destOrd="0" presId="urn:microsoft.com/office/officeart/2009/layout/CircleArrowProcess"/>
    <dgm:cxn modelId="{4F7732AD-849D-416D-9005-85B6635B6253}" type="presParOf" srcId="{A8181043-FA10-4457-AD20-3BAF1E69FA66}" destId="{06DFE385-A99F-4956-B91E-61007A85B534}" srcOrd="4" destOrd="0" presId="urn:microsoft.com/office/officeart/2009/layout/CircleArrowProcess"/>
    <dgm:cxn modelId="{E13D5418-81A6-4162-B838-805A12FD016C}" type="presParOf" srcId="{06DFE385-A99F-4956-B91E-61007A85B534}" destId="{EB83869F-B5E7-4054-9DC7-6107D45DA2F4}" srcOrd="0" destOrd="0" presId="urn:microsoft.com/office/officeart/2009/layout/CircleArrowProcess"/>
    <dgm:cxn modelId="{E88C93A1-EE6A-44F5-8943-0DD6C8D7EF33}" type="presParOf" srcId="{A8181043-FA10-4457-AD20-3BAF1E69FA66}" destId="{65BD5CCF-FEB2-4122-A4A8-6AA5E9CEE4B2}" srcOrd="5" destOrd="0" presId="urn:microsoft.com/office/officeart/2009/layout/CircleArrowProcess"/>
    <dgm:cxn modelId="{E89E7D58-8507-49FB-B2F5-21E84F1CB24C}" type="presParOf" srcId="{A8181043-FA10-4457-AD20-3BAF1E69FA66}" destId="{A8E9C2CD-6FB5-493D-8C5A-7E57F2089693}" srcOrd="6" destOrd="0" presId="urn:microsoft.com/office/officeart/2009/layout/CircleArrowProcess"/>
    <dgm:cxn modelId="{0F53F6B5-52EC-46BB-BA12-767A8A2D9537}" type="presParOf" srcId="{A8E9C2CD-6FB5-493D-8C5A-7E57F2089693}" destId="{6E3B02DE-2B3E-45E9-8F65-93FBED12622F}" srcOrd="0" destOrd="0" presId="urn:microsoft.com/office/officeart/2009/layout/CircleArrowProcess"/>
    <dgm:cxn modelId="{237BC89E-5121-4AB2-8410-34C724EA2B6A}" type="presParOf" srcId="{A8181043-FA10-4457-AD20-3BAF1E69FA66}" destId="{17689752-88B7-4011-AA31-CA40C6B872A6}" srcOrd="7" destOrd="0" presId="urn:microsoft.com/office/officeart/2009/layout/CircleArrowProcess"/>
    <dgm:cxn modelId="{7241640D-7165-478E-B7AC-ACB718FB0142}" type="presParOf" srcId="{A8181043-FA10-4457-AD20-3BAF1E69FA66}" destId="{C75DFAE7-F5CA-499F-8EA6-9C3F723B0E1F}" srcOrd="8" destOrd="0" presId="urn:microsoft.com/office/officeart/2009/layout/CircleArrowProcess"/>
    <dgm:cxn modelId="{7466B345-9265-4F2C-A4C3-1FA55387E249}" type="presParOf" srcId="{C75DFAE7-F5CA-499F-8EA6-9C3F723B0E1F}" destId="{D6280E74-77B7-49C4-9BB9-593A08087C4B}" srcOrd="0" destOrd="0" presId="urn:microsoft.com/office/officeart/2009/layout/CircleArrowProcess"/>
    <dgm:cxn modelId="{1B4E93FD-31CE-4A28-B8C0-30F0134D6B05}" type="presParOf" srcId="{A8181043-FA10-4457-AD20-3BAF1E69FA66}" destId="{CF545B8B-6562-448D-99BD-A76A5FDF3E97}" srcOrd="9"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F3444F-E9D9-474B-9DEE-1AC21780FF52}"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49C9D25A-C130-4287-A73D-BA2886C16AFB}">
      <dgm:prSet phldrT="[Text]"/>
      <dgm:spPr>
        <a:solidFill>
          <a:schemeClr val="accent6">
            <a:lumMod val="75000"/>
          </a:schemeClr>
        </a:solidFill>
        <a:ln>
          <a:solidFill>
            <a:schemeClr val="tx1"/>
          </a:solidFill>
        </a:ln>
      </dgm:spPr>
      <dgm:t>
        <a:bodyPr/>
        <a:lstStyle/>
        <a:p>
          <a:r>
            <a:rPr lang="en-US" dirty="0" smtClean="0">
              <a:effectLst>
                <a:outerShdw blurRad="50800" dist="38100" dir="2700000" algn="tl" rotWithShape="0">
                  <a:prstClr val="black">
                    <a:alpha val="40000"/>
                  </a:prstClr>
                </a:outerShdw>
              </a:effectLst>
            </a:rPr>
            <a:t>Bugs</a:t>
          </a:r>
          <a:endParaRPr lang="en-US" dirty="0">
            <a:effectLst>
              <a:outerShdw blurRad="50800" dist="38100" dir="2700000" algn="tl" rotWithShape="0">
                <a:prstClr val="black">
                  <a:alpha val="40000"/>
                </a:prstClr>
              </a:outerShdw>
            </a:effectLst>
          </a:endParaRPr>
        </a:p>
      </dgm:t>
    </dgm:pt>
    <dgm:pt modelId="{11978E56-C6F5-4A2F-8E52-93E9304DC36C}" type="parTrans" cxnId="{0EA1C8C1-4E1B-4C92-BA9C-66BDEBEFE765}">
      <dgm:prSet/>
      <dgm:spPr/>
      <dgm:t>
        <a:bodyPr/>
        <a:lstStyle/>
        <a:p>
          <a:endParaRPr lang="en-US"/>
        </a:p>
      </dgm:t>
    </dgm:pt>
    <dgm:pt modelId="{DAFB0232-9775-478C-83CF-EBC030666CD7}" type="sibTrans" cxnId="{0EA1C8C1-4E1B-4C92-BA9C-66BDEBEFE765}">
      <dgm:prSet/>
      <dgm:spPr/>
      <dgm:t>
        <a:bodyPr/>
        <a:lstStyle/>
        <a:p>
          <a:endParaRPr lang="en-US"/>
        </a:p>
      </dgm:t>
    </dgm:pt>
    <dgm:pt modelId="{A9BD4213-00F0-4AA6-8FB3-D469BA78DB07}">
      <dgm:prSet phldrT="[Text]"/>
      <dgm:spPr>
        <a:solidFill>
          <a:srgbClr val="FF0000"/>
        </a:solidFill>
        <a:ln>
          <a:solidFill>
            <a:schemeClr val="bg1"/>
          </a:solidFill>
        </a:ln>
      </dgm:spPr>
      <dgm:t>
        <a:bodyPr/>
        <a:lstStyle/>
        <a:p>
          <a:r>
            <a:rPr lang="en-US" dirty="0" smtClean="0">
              <a:effectLst>
                <a:outerShdw blurRad="50800" dist="38100" dir="2700000" algn="tl" rotWithShape="0">
                  <a:prstClr val="black">
                    <a:alpha val="40000"/>
                  </a:prstClr>
                </a:outerShdw>
              </a:effectLst>
            </a:rPr>
            <a:t>Technical Debt</a:t>
          </a:r>
          <a:endParaRPr lang="en-US" dirty="0">
            <a:effectLst>
              <a:outerShdw blurRad="50800" dist="38100" dir="2700000" algn="tl" rotWithShape="0">
                <a:prstClr val="black">
                  <a:alpha val="40000"/>
                </a:prstClr>
              </a:outerShdw>
            </a:effectLst>
          </a:endParaRPr>
        </a:p>
      </dgm:t>
    </dgm:pt>
    <dgm:pt modelId="{267D4068-B175-43D4-AE38-2FC4187467DB}" type="parTrans" cxnId="{87558F7F-90F6-4BDD-9F62-EE6E962DF65F}">
      <dgm:prSet/>
      <dgm:spPr/>
      <dgm:t>
        <a:bodyPr/>
        <a:lstStyle/>
        <a:p>
          <a:endParaRPr lang="en-US"/>
        </a:p>
      </dgm:t>
    </dgm:pt>
    <dgm:pt modelId="{30523D28-B5CF-407B-B17A-868FFED45EF3}" type="sibTrans" cxnId="{87558F7F-90F6-4BDD-9F62-EE6E962DF65F}">
      <dgm:prSet/>
      <dgm:spPr/>
      <dgm:t>
        <a:bodyPr/>
        <a:lstStyle/>
        <a:p>
          <a:endParaRPr lang="en-US"/>
        </a:p>
      </dgm:t>
    </dgm:pt>
    <dgm:pt modelId="{F7C5807E-56FA-4EE9-9D80-F3A3A81E33DB}">
      <dgm:prSet phldrT="[Text]"/>
      <dgm:spPr>
        <a:solidFill>
          <a:srgbClr val="00B050"/>
        </a:solidFill>
        <a:ln>
          <a:solidFill>
            <a:schemeClr val="tx1"/>
          </a:solidFill>
        </a:ln>
      </dgm:spPr>
      <dgm:t>
        <a:bodyPr/>
        <a:lstStyle/>
        <a:p>
          <a:r>
            <a:rPr lang="en-US" dirty="0" smtClean="0">
              <a:effectLst>
                <a:outerShdw blurRad="50800" dist="38100" dir="2700000" algn="tl" rotWithShape="0">
                  <a:prstClr val="black">
                    <a:alpha val="40000"/>
                  </a:prstClr>
                </a:outerShdw>
              </a:effectLst>
            </a:rPr>
            <a:t>Features</a:t>
          </a:r>
          <a:endParaRPr lang="en-US" dirty="0">
            <a:effectLst>
              <a:outerShdw blurRad="50800" dist="38100" dir="2700000" algn="tl" rotWithShape="0">
                <a:prstClr val="black">
                  <a:alpha val="40000"/>
                </a:prstClr>
              </a:outerShdw>
            </a:effectLst>
          </a:endParaRPr>
        </a:p>
      </dgm:t>
    </dgm:pt>
    <dgm:pt modelId="{1016D805-8AD1-4960-8AB9-A8CDF40D5CB3}" type="parTrans" cxnId="{C8E76355-2FF9-44EA-8BB8-A62FC4984880}">
      <dgm:prSet/>
      <dgm:spPr/>
      <dgm:t>
        <a:bodyPr/>
        <a:lstStyle/>
        <a:p>
          <a:endParaRPr lang="en-US"/>
        </a:p>
      </dgm:t>
    </dgm:pt>
    <dgm:pt modelId="{9D121846-376B-4C61-8925-97B7517C3FD1}" type="sibTrans" cxnId="{C8E76355-2FF9-44EA-8BB8-A62FC4984880}">
      <dgm:prSet/>
      <dgm:spPr/>
      <dgm:t>
        <a:bodyPr/>
        <a:lstStyle/>
        <a:p>
          <a:endParaRPr lang="en-US"/>
        </a:p>
      </dgm:t>
    </dgm:pt>
    <dgm:pt modelId="{45E7C1E1-D6FE-4FCF-B0E5-8B96092B2625}">
      <dgm:prSet phldrT="[Text]"/>
      <dgm:spPr>
        <a:solidFill>
          <a:srgbClr val="92D050"/>
        </a:solidFill>
        <a:ln>
          <a:solidFill>
            <a:schemeClr val="tx1"/>
          </a:solidFill>
        </a:ln>
      </dgm:spPr>
      <dgm:t>
        <a:bodyPr/>
        <a:lstStyle/>
        <a:p>
          <a:r>
            <a:rPr lang="en-US" dirty="0" smtClean="0">
              <a:effectLst>
                <a:outerShdw blurRad="50800" dist="38100" dir="2700000" algn="tl" rotWithShape="0">
                  <a:prstClr val="black">
                    <a:alpha val="40000"/>
                  </a:prstClr>
                </a:outerShdw>
              </a:effectLst>
            </a:rPr>
            <a:t>Architecture</a:t>
          </a:r>
          <a:endParaRPr lang="en-US" dirty="0">
            <a:effectLst>
              <a:outerShdw blurRad="50800" dist="38100" dir="2700000" algn="tl" rotWithShape="0">
                <a:prstClr val="black">
                  <a:alpha val="40000"/>
                </a:prstClr>
              </a:outerShdw>
            </a:effectLst>
          </a:endParaRPr>
        </a:p>
      </dgm:t>
    </dgm:pt>
    <dgm:pt modelId="{E80BBBD0-7CEF-4704-80C5-E5FDFFAC729E}" type="parTrans" cxnId="{31422500-63B8-4F76-9F39-BA546F41559B}">
      <dgm:prSet/>
      <dgm:spPr/>
      <dgm:t>
        <a:bodyPr/>
        <a:lstStyle/>
        <a:p>
          <a:endParaRPr lang="en-US"/>
        </a:p>
      </dgm:t>
    </dgm:pt>
    <dgm:pt modelId="{07081E7C-0A87-416D-A4CB-9D95512F958D}" type="sibTrans" cxnId="{31422500-63B8-4F76-9F39-BA546F41559B}">
      <dgm:prSet/>
      <dgm:spPr/>
      <dgm:t>
        <a:bodyPr/>
        <a:lstStyle/>
        <a:p>
          <a:endParaRPr lang="en-US"/>
        </a:p>
      </dgm:t>
    </dgm:pt>
    <dgm:pt modelId="{144E2E9D-0FD8-419C-A606-9EB23CD5F08F}" type="pres">
      <dgm:prSet presAssocID="{0CF3444F-E9D9-474B-9DEE-1AC21780FF52}" presName="matrix" presStyleCnt="0">
        <dgm:presLayoutVars>
          <dgm:chMax val="1"/>
          <dgm:dir/>
          <dgm:resizeHandles val="exact"/>
        </dgm:presLayoutVars>
      </dgm:prSet>
      <dgm:spPr/>
      <dgm:t>
        <a:bodyPr/>
        <a:lstStyle/>
        <a:p>
          <a:endParaRPr lang="en-US"/>
        </a:p>
      </dgm:t>
    </dgm:pt>
    <dgm:pt modelId="{694FBEE2-A164-4BD8-BC1B-39E15996E6D9}" type="pres">
      <dgm:prSet presAssocID="{0CF3444F-E9D9-474B-9DEE-1AC21780FF52}" presName="axisShape" presStyleLbl="bgShp" presStyleIdx="0" presStyleCnt="1"/>
      <dgm:spPr>
        <a:solidFill>
          <a:schemeClr val="accent1"/>
        </a:solidFill>
        <a:ln w="6350"/>
      </dgm:spPr>
      <dgm:t>
        <a:bodyPr/>
        <a:lstStyle/>
        <a:p>
          <a:endParaRPr lang="en-US"/>
        </a:p>
      </dgm:t>
    </dgm:pt>
    <dgm:pt modelId="{11F9C81D-9259-40E6-BDAB-C7FBD1C708D1}" type="pres">
      <dgm:prSet presAssocID="{0CF3444F-E9D9-474B-9DEE-1AC21780FF52}" presName="rect1" presStyleLbl="node1" presStyleIdx="0" presStyleCnt="4">
        <dgm:presLayoutVars>
          <dgm:chMax val="0"/>
          <dgm:chPref val="0"/>
          <dgm:bulletEnabled val="1"/>
        </dgm:presLayoutVars>
      </dgm:prSet>
      <dgm:spPr/>
      <dgm:t>
        <a:bodyPr/>
        <a:lstStyle/>
        <a:p>
          <a:endParaRPr lang="en-US"/>
        </a:p>
      </dgm:t>
    </dgm:pt>
    <dgm:pt modelId="{9273FF88-F544-4CA5-9E77-C89CEB0EC3F0}" type="pres">
      <dgm:prSet presAssocID="{0CF3444F-E9D9-474B-9DEE-1AC21780FF52}" presName="rect2" presStyleLbl="node1" presStyleIdx="1" presStyleCnt="4">
        <dgm:presLayoutVars>
          <dgm:chMax val="0"/>
          <dgm:chPref val="0"/>
          <dgm:bulletEnabled val="1"/>
        </dgm:presLayoutVars>
      </dgm:prSet>
      <dgm:spPr/>
      <dgm:t>
        <a:bodyPr/>
        <a:lstStyle/>
        <a:p>
          <a:endParaRPr lang="en-US"/>
        </a:p>
      </dgm:t>
    </dgm:pt>
    <dgm:pt modelId="{A917D0B4-0B42-41AD-862D-FE8DF43098FC}" type="pres">
      <dgm:prSet presAssocID="{0CF3444F-E9D9-474B-9DEE-1AC21780FF52}" presName="rect3" presStyleLbl="node1" presStyleIdx="2" presStyleCnt="4">
        <dgm:presLayoutVars>
          <dgm:chMax val="0"/>
          <dgm:chPref val="0"/>
          <dgm:bulletEnabled val="1"/>
        </dgm:presLayoutVars>
      </dgm:prSet>
      <dgm:spPr/>
      <dgm:t>
        <a:bodyPr/>
        <a:lstStyle/>
        <a:p>
          <a:endParaRPr lang="en-US"/>
        </a:p>
      </dgm:t>
    </dgm:pt>
    <dgm:pt modelId="{D9E7A73F-231E-423F-A606-6524F33329C5}" type="pres">
      <dgm:prSet presAssocID="{0CF3444F-E9D9-474B-9DEE-1AC21780FF52}" presName="rect4" presStyleLbl="node1" presStyleIdx="3" presStyleCnt="4">
        <dgm:presLayoutVars>
          <dgm:chMax val="0"/>
          <dgm:chPref val="0"/>
          <dgm:bulletEnabled val="1"/>
        </dgm:presLayoutVars>
      </dgm:prSet>
      <dgm:spPr/>
      <dgm:t>
        <a:bodyPr/>
        <a:lstStyle/>
        <a:p>
          <a:endParaRPr lang="en-US"/>
        </a:p>
      </dgm:t>
    </dgm:pt>
  </dgm:ptLst>
  <dgm:cxnLst>
    <dgm:cxn modelId="{BF6FF984-F8E9-4ABE-ACC9-84EF3AF92B6D}" type="presOf" srcId="{A9BD4213-00F0-4AA6-8FB3-D469BA78DB07}" destId="{A917D0B4-0B42-41AD-862D-FE8DF43098FC}" srcOrd="0" destOrd="0" presId="urn:microsoft.com/office/officeart/2005/8/layout/matrix2"/>
    <dgm:cxn modelId="{83B1E512-79F7-4998-B888-B60EFF3AD30A}" type="presOf" srcId="{45E7C1E1-D6FE-4FCF-B0E5-8B96092B2625}" destId="{D9E7A73F-231E-423F-A606-6524F33329C5}" srcOrd="0" destOrd="0" presId="urn:microsoft.com/office/officeart/2005/8/layout/matrix2"/>
    <dgm:cxn modelId="{87558F7F-90F6-4BDD-9F62-EE6E962DF65F}" srcId="{0CF3444F-E9D9-474B-9DEE-1AC21780FF52}" destId="{A9BD4213-00F0-4AA6-8FB3-D469BA78DB07}" srcOrd="2" destOrd="0" parTransId="{267D4068-B175-43D4-AE38-2FC4187467DB}" sibTransId="{30523D28-B5CF-407B-B17A-868FFED45EF3}"/>
    <dgm:cxn modelId="{31422500-63B8-4F76-9F39-BA546F41559B}" srcId="{0CF3444F-E9D9-474B-9DEE-1AC21780FF52}" destId="{45E7C1E1-D6FE-4FCF-B0E5-8B96092B2625}" srcOrd="3" destOrd="0" parTransId="{E80BBBD0-7CEF-4704-80C5-E5FDFFAC729E}" sibTransId="{07081E7C-0A87-416D-A4CB-9D95512F958D}"/>
    <dgm:cxn modelId="{187D9001-9F2B-44E9-909E-7A71FFA2FFF2}" type="presOf" srcId="{49C9D25A-C130-4287-A73D-BA2886C16AFB}" destId="{11F9C81D-9259-40E6-BDAB-C7FBD1C708D1}" srcOrd="0" destOrd="0" presId="urn:microsoft.com/office/officeart/2005/8/layout/matrix2"/>
    <dgm:cxn modelId="{0EA1C8C1-4E1B-4C92-BA9C-66BDEBEFE765}" srcId="{0CF3444F-E9D9-474B-9DEE-1AC21780FF52}" destId="{49C9D25A-C130-4287-A73D-BA2886C16AFB}" srcOrd="0" destOrd="0" parTransId="{11978E56-C6F5-4A2F-8E52-93E9304DC36C}" sibTransId="{DAFB0232-9775-478C-83CF-EBC030666CD7}"/>
    <dgm:cxn modelId="{641223B6-A001-4051-B6CD-568AF61AD111}" type="presOf" srcId="{F7C5807E-56FA-4EE9-9D80-F3A3A81E33DB}" destId="{9273FF88-F544-4CA5-9E77-C89CEB0EC3F0}" srcOrd="0" destOrd="0" presId="urn:microsoft.com/office/officeart/2005/8/layout/matrix2"/>
    <dgm:cxn modelId="{E8CC1DC9-0169-4CC9-A4CF-FF389931EB54}" type="presOf" srcId="{0CF3444F-E9D9-474B-9DEE-1AC21780FF52}" destId="{144E2E9D-0FD8-419C-A606-9EB23CD5F08F}" srcOrd="0" destOrd="0" presId="urn:microsoft.com/office/officeart/2005/8/layout/matrix2"/>
    <dgm:cxn modelId="{C8E76355-2FF9-44EA-8BB8-A62FC4984880}" srcId="{0CF3444F-E9D9-474B-9DEE-1AC21780FF52}" destId="{F7C5807E-56FA-4EE9-9D80-F3A3A81E33DB}" srcOrd="1" destOrd="0" parTransId="{1016D805-8AD1-4960-8AB9-A8CDF40D5CB3}" sibTransId="{9D121846-376B-4C61-8925-97B7517C3FD1}"/>
    <dgm:cxn modelId="{08A4806F-04AA-4937-8E2B-B887FFB943C4}" type="presParOf" srcId="{144E2E9D-0FD8-419C-A606-9EB23CD5F08F}" destId="{694FBEE2-A164-4BD8-BC1B-39E15996E6D9}" srcOrd="0" destOrd="0" presId="urn:microsoft.com/office/officeart/2005/8/layout/matrix2"/>
    <dgm:cxn modelId="{C8E27F20-4C7E-4648-95EC-68EA58ED390D}" type="presParOf" srcId="{144E2E9D-0FD8-419C-A606-9EB23CD5F08F}" destId="{11F9C81D-9259-40E6-BDAB-C7FBD1C708D1}" srcOrd="1" destOrd="0" presId="urn:microsoft.com/office/officeart/2005/8/layout/matrix2"/>
    <dgm:cxn modelId="{3D525840-0090-4449-BDB9-61A6EF8F656C}" type="presParOf" srcId="{144E2E9D-0FD8-419C-A606-9EB23CD5F08F}" destId="{9273FF88-F544-4CA5-9E77-C89CEB0EC3F0}" srcOrd="2" destOrd="0" presId="urn:microsoft.com/office/officeart/2005/8/layout/matrix2"/>
    <dgm:cxn modelId="{CFBAA9E5-721F-43D2-B451-F2536947E3C3}" type="presParOf" srcId="{144E2E9D-0FD8-419C-A606-9EB23CD5F08F}" destId="{A917D0B4-0B42-41AD-862D-FE8DF43098FC}" srcOrd="3" destOrd="0" presId="urn:microsoft.com/office/officeart/2005/8/layout/matrix2"/>
    <dgm:cxn modelId="{427C7972-48FF-4DF7-967E-DEBF7ED19694}" type="presParOf" srcId="{144E2E9D-0FD8-419C-A606-9EB23CD5F08F}" destId="{D9E7A73F-231E-423F-A606-6524F33329C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48B8B03-199E-4DF9-9358-5779DD55287D}"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900D1824-6278-4FCB-9AEB-261C1FFF1974}">
      <dgm:prSet phldrT="[Text]"/>
      <dgm:spPr>
        <a:solidFill>
          <a:srgbClr val="FF0000"/>
        </a:solidFill>
      </dgm:spPr>
      <dgm:t>
        <a:bodyPr/>
        <a:lstStyle/>
        <a:p>
          <a:r>
            <a:rPr lang="en-US" b="0" dirty="0" smtClean="0"/>
            <a:t>Red</a:t>
          </a:r>
          <a:endParaRPr lang="en-US" b="0" dirty="0"/>
        </a:p>
      </dgm:t>
    </dgm:pt>
    <dgm:pt modelId="{17EDD40C-46BA-41FE-97CA-EB689C4D9997}" type="parTrans" cxnId="{BDBD85E9-9C59-48CD-BE3E-2DFC7B8F6BB0}">
      <dgm:prSet/>
      <dgm:spPr/>
      <dgm:t>
        <a:bodyPr/>
        <a:lstStyle/>
        <a:p>
          <a:endParaRPr lang="en-US"/>
        </a:p>
      </dgm:t>
    </dgm:pt>
    <dgm:pt modelId="{4739E264-7C10-4D7C-967A-D82C74F41F70}" type="sibTrans" cxnId="{BDBD85E9-9C59-48CD-BE3E-2DFC7B8F6BB0}">
      <dgm:prSet/>
      <dgm:spPr/>
      <dgm:t>
        <a:bodyPr/>
        <a:lstStyle/>
        <a:p>
          <a:endParaRPr lang="en-US"/>
        </a:p>
      </dgm:t>
    </dgm:pt>
    <dgm:pt modelId="{101DC40B-D491-4544-95A9-4841F1353D06}">
      <dgm:prSet phldrT="[Text]"/>
      <dgm:spPr>
        <a:solidFill>
          <a:srgbClr val="92D050"/>
        </a:solidFill>
      </dgm:spPr>
      <dgm:t>
        <a:bodyPr/>
        <a:lstStyle/>
        <a:p>
          <a:r>
            <a:rPr lang="en-US" dirty="0" smtClean="0"/>
            <a:t>Green</a:t>
          </a:r>
          <a:endParaRPr lang="en-US" dirty="0"/>
        </a:p>
      </dgm:t>
    </dgm:pt>
    <dgm:pt modelId="{92FC5001-B813-4CEC-A57F-3DA70963AA26}" type="parTrans" cxnId="{B7736800-83A4-4F50-BDDA-13692EF3C1A1}">
      <dgm:prSet/>
      <dgm:spPr/>
      <dgm:t>
        <a:bodyPr/>
        <a:lstStyle/>
        <a:p>
          <a:endParaRPr lang="en-US"/>
        </a:p>
      </dgm:t>
    </dgm:pt>
    <dgm:pt modelId="{11C56E50-60D2-4679-AC54-695B8189C511}" type="sibTrans" cxnId="{B7736800-83A4-4F50-BDDA-13692EF3C1A1}">
      <dgm:prSet/>
      <dgm:spPr/>
      <dgm:t>
        <a:bodyPr/>
        <a:lstStyle/>
        <a:p>
          <a:endParaRPr lang="en-US"/>
        </a:p>
      </dgm:t>
    </dgm:pt>
    <dgm:pt modelId="{B4CCC837-3DAD-437F-9093-3CACC2734EA1}">
      <dgm:prSet phldrT="[Text]"/>
      <dgm:spPr>
        <a:solidFill>
          <a:schemeClr val="accent2">
            <a:lumMod val="75000"/>
          </a:schemeClr>
        </a:solidFill>
      </dgm:spPr>
      <dgm:t>
        <a:bodyPr/>
        <a:lstStyle/>
        <a:p>
          <a:r>
            <a:rPr lang="en-US" dirty="0" smtClean="0"/>
            <a:t>Refactor</a:t>
          </a:r>
          <a:endParaRPr lang="en-US" dirty="0"/>
        </a:p>
      </dgm:t>
    </dgm:pt>
    <dgm:pt modelId="{B1DD30BC-5F00-49D8-B368-07A4A17A729C}" type="parTrans" cxnId="{FD9B9964-40A6-422B-9D58-FA969ECCBFCD}">
      <dgm:prSet/>
      <dgm:spPr/>
      <dgm:t>
        <a:bodyPr/>
        <a:lstStyle/>
        <a:p>
          <a:endParaRPr lang="en-US"/>
        </a:p>
      </dgm:t>
    </dgm:pt>
    <dgm:pt modelId="{EFF50638-D09C-4D2B-8697-2B9CCEB3CA90}" type="sibTrans" cxnId="{FD9B9964-40A6-422B-9D58-FA969ECCBFCD}">
      <dgm:prSet/>
      <dgm:spPr/>
      <dgm:t>
        <a:bodyPr/>
        <a:lstStyle/>
        <a:p>
          <a:endParaRPr lang="en-US"/>
        </a:p>
      </dgm:t>
    </dgm:pt>
    <dgm:pt modelId="{34F98BA7-0241-4942-B4A9-1ED7D5916DD1}" type="pres">
      <dgm:prSet presAssocID="{248B8B03-199E-4DF9-9358-5779DD55287D}" presName="cycle" presStyleCnt="0">
        <dgm:presLayoutVars>
          <dgm:dir/>
          <dgm:resizeHandles val="exact"/>
        </dgm:presLayoutVars>
      </dgm:prSet>
      <dgm:spPr/>
      <dgm:t>
        <a:bodyPr/>
        <a:lstStyle/>
        <a:p>
          <a:endParaRPr lang="en-US"/>
        </a:p>
      </dgm:t>
    </dgm:pt>
    <dgm:pt modelId="{C125EAEE-E1CD-40A2-AF45-AC5166697B78}" type="pres">
      <dgm:prSet presAssocID="{900D1824-6278-4FCB-9AEB-261C1FFF1974}" presName="node" presStyleLbl="node1" presStyleIdx="0" presStyleCnt="3">
        <dgm:presLayoutVars>
          <dgm:bulletEnabled val="1"/>
        </dgm:presLayoutVars>
      </dgm:prSet>
      <dgm:spPr/>
      <dgm:t>
        <a:bodyPr/>
        <a:lstStyle/>
        <a:p>
          <a:endParaRPr lang="en-US"/>
        </a:p>
      </dgm:t>
    </dgm:pt>
    <dgm:pt modelId="{2A510BFB-56C4-45BC-BC47-5125D7A64A03}" type="pres">
      <dgm:prSet presAssocID="{4739E264-7C10-4D7C-967A-D82C74F41F70}" presName="sibTrans" presStyleLbl="sibTrans2D1" presStyleIdx="0" presStyleCnt="3"/>
      <dgm:spPr/>
      <dgm:t>
        <a:bodyPr/>
        <a:lstStyle/>
        <a:p>
          <a:endParaRPr lang="en-US"/>
        </a:p>
      </dgm:t>
    </dgm:pt>
    <dgm:pt modelId="{78FD952F-C283-433E-A8CC-DFF0CDA36CF3}" type="pres">
      <dgm:prSet presAssocID="{4739E264-7C10-4D7C-967A-D82C74F41F70}" presName="connectorText" presStyleLbl="sibTrans2D1" presStyleIdx="0" presStyleCnt="3"/>
      <dgm:spPr/>
      <dgm:t>
        <a:bodyPr/>
        <a:lstStyle/>
        <a:p>
          <a:endParaRPr lang="en-US"/>
        </a:p>
      </dgm:t>
    </dgm:pt>
    <dgm:pt modelId="{E9D05DA1-3F37-4C3F-B524-412B23213429}" type="pres">
      <dgm:prSet presAssocID="{101DC40B-D491-4544-95A9-4841F1353D06}" presName="node" presStyleLbl="node1" presStyleIdx="1" presStyleCnt="3">
        <dgm:presLayoutVars>
          <dgm:bulletEnabled val="1"/>
        </dgm:presLayoutVars>
      </dgm:prSet>
      <dgm:spPr/>
      <dgm:t>
        <a:bodyPr/>
        <a:lstStyle/>
        <a:p>
          <a:endParaRPr lang="en-US"/>
        </a:p>
      </dgm:t>
    </dgm:pt>
    <dgm:pt modelId="{ABC867E2-7B9B-490C-A8CB-227DA1F5FF1B}" type="pres">
      <dgm:prSet presAssocID="{11C56E50-60D2-4679-AC54-695B8189C511}" presName="sibTrans" presStyleLbl="sibTrans2D1" presStyleIdx="1" presStyleCnt="3"/>
      <dgm:spPr/>
      <dgm:t>
        <a:bodyPr/>
        <a:lstStyle/>
        <a:p>
          <a:endParaRPr lang="en-US"/>
        </a:p>
      </dgm:t>
    </dgm:pt>
    <dgm:pt modelId="{0F875BC9-1477-4ED1-985E-2574C6D01C3B}" type="pres">
      <dgm:prSet presAssocID="{11C56E50-60D2-4679-AC54-695B8189C511}" presName="connectorText" presStyleLbl="sibTrans2D1" presStyleIdx="1" presStyleCnt="3"/>
      <dgm:spPr/>
      <dgm:t>
        <a:bodyPr/>
        <a:lstStyle/>
        <a:p>
          <a:endParaRPr lang="en-US"/>
        </a:p>
      </dgm:t>
    </dgm:pt>
    <dgm:pt modelId="{227A0C88-305F-4AEE-872A-66206128C72E}" type="pres">
      <dgm:prSet presAssocID="{B4CCC837-3DAD-437F-9093-3CACC2734EA1}" presName="node" presStyleLbl="node1" presStyleIdx="2" presStyleCnt="3">
        <dgm:presLayoutVars>
          <dgm:bulletEnabled val="1"/>
        </dgm:presLayoutVars>
      </dgm:prSet>
      <dgm:spPr/>
      <dgm:t>
        <a:bodyPr/>
        <a:lstStyle/>
        <a:p>
          <a:endParaRPr lang="en-US"/>
        </a:p>
      </dgm:t>
    </dgm:pt>
    <dgm:pt modelId="{705CFCEA-C77D-4FF5-A8AC-BE11F22755DF}" type="pres">
      <dgm:prSet presAssocID="{EFF50638-D09C-4D2B-8697-2B9CCEB3CA90}" presName="sibTrans" presStyleLbl="sibTrans2D1" presStyleIdx="2" presStyleCnt="3"/>
      <dgm:spPr/>
      <dgm:t>
        <a:bodyPr/>
        <a:lstStyle/>
        <a:p>
          <a:endParaRPr lang="en-US"/>
        </a:p>
      </dgm:t>
    </dgm:pt>
    <dgm:pt modelId="{03935847-C859-46EA-B5BC-95FBFA2D9DC6}" type="pres">
      <dgm:prSet presAssocID="{EFF50638-D09C-4D2B-8697-2B9CCEB3CA90}" presName="connectorText" presStyleLbl="sibTrans2D1" presStyleIdx="2" presStyleCnt="3"/>
      <dgm:spPr/>
      <dgm:t>
        <a:bodyPr/>
        <a:lstStyle/>
        <a:p>
          <a:endParaRPr lang="en-US"/>
        </a:p>
      </dgm:t>
    </dgm:pt>
  </dgm:ptLst>
  <dgm:cxnLst>
    <dgm:cxn modelId="{0148670D-6B98-43BD-93E8-E77465701691}" type="presOf" srcId="{248B8B03-199E-4DF9-9358-5779DD55287D}" destId="{34F98BA7-0241-4942-B4A9-1ED7D5916DD1}" srcOrd="0" destOrd="0" presId="urn:microsoft.com/office/officeart/2005/8/layout/cycle2"/>
    <dgm:cxn modelId="{3E608986-261D-4257-BBC2-E9C738D15425}" type="presOf" srcId="{900D1824-6278-4FCB-9AEB-261C1FFF1974}" destId="{C125EAEE-E1CD-40A2-AF45-AC5166697B78}" srcOrd="0" destOrd="0" presId="urn:microsoft.com/office/officeart/2005/8/layout/cycle2"/>
    <dgm:cxn modelId="{D33162C4-1AB3-4430-8AA8-275FAF92AEC7}" type="presOf" srcId="{EFF50638-D09C-4D2B-8697-2B9CCEB3CA90}" destId="{705CFCEA-C77D-4FF5-A8AC-BE11F22755DF}" srcOrd="0" destOrd="0" presId="urn:microsoft.com/office/officeart/2005/8/layout/cycle2"/>
    <dgm:cxn modelId="{22152B7D-2FDA-46F4-8255-90083CC1F2BE}" type="presOf" srcId="{4739E264-7C10-4D7C-967A-D82C74F41F70}" destId="{2A510BFB-56C4-45BC-BC47-5125D7A64A03}" srcOrd="0" destOrd="0" presId="urn:microsoft.com/office/officeart/2005/8/layout/cycle2"/>
    <dgm:cxn modelId="{FD9B9964-40A6-422B-9D58-FA969ECCBFCD}" srcId="{248B8B03-199E-4DF9-9358-5779DD55287D}" destId="{B4CCC837-3DAD-437F-9093-3CACC2734EA1}" srcOrd="2" destOrd="0" parTransId="{B1DD30BC-5F00-49D8-B368-07A4A17A729C}" sibTransId="{EFF50638-D09C-4D2B-8697-2B9CCEB3CA90}"/>
    <dgm:cxn modelId="{86AA8881-240C-498D-B320-D168C55BA74C}" type="presOf" srcId="{B4CCC837-3DAD-437F-9093-3CACC2734EA1}" destId="{227A0C88-305F-4AEE-872A-66206128C72E}" srcOrd="0" destOrd="0" presId="urn:microsoft.com/office/officeart/2005/8/layout/cycle2"/>
    <dgm:cxn modelId="{BDBD85E9-9C59-48CD-BE3E-2DFC7B8F6BB0}" srcId="{248B8B03-199E-4DF9-9358-5779DD55287D}" destId="{900D1824-6278-4FCB-9AEB-261C1FFF1974}" srcOrd="0" destOrd="0" parTransId="{17EDD40C-46BA-41FE-97CA-EB689C4D9997}" sibTransId="{4739E264-7C10-4D7C-967A-D82C74F41F70}"/>
    <dgm:cxn modelId="{161A298F-BE57-4917-8452-48133BBA8612}" type="presOf" srcId="{4739E264-7C10-4D7C-967A-D82C74F41F70}" destId="{78FD952F-C283-433E-A8CC-DFF0CDA36CF3}" srcOrd="1" destOrd="0" presId="urn:microsoft.com/office/officeart/2005/8/layout/cycle2"/>
    <dgm:cxn modelId="{83FD979D-4D9F-46AC-86A2-56ECC93DBFD6}" type="presOf" srcId="{11C56E50-60D2-4679-AC54-695B8189C511}" destId="{ABC867E2-7B9B-490C-A8CB-227DA1F5FF1B}" srcOrd="0" destOrd="0" presId="urn:microsoft.com/office/officeart/2005/8/layout/cycle2"/>
    <dgm:cxn modelId="{B7736800-83A4-4F50-BDDA-13692EF3C1A1}" srcId="{248B8B03-199E-4DF9-9358-5779DD55287D}" destId="{101DC40B-D491-4544-95A9-4841F1353D06}" srcOrd="1" destOrd="0" parTransId="{92FC5001-B813-4CEC-A57F-3DA70963AA26}" sibTransId="{11C56E50-60D2-4679-AC54-695B8189C511}"/>
    <dgm:cxn modelId="{B08F3850-238B-4FFD-96A1-35797E52FC9F}" type="presOf" srcId="{11C56E50-60D2-4679-AC54-695B8189C511}" destId="{0F875BC9-1477-4ED1-985E-2574C6D01C3B}" srcOrd="1" destOrd="0" presId="urn:microsoft.com/office/officeart/2005/8/layout/cycle2"/>
    <dgm:cxn modelId="{6C1A1874-7757-4312-A86C-B28406119C65}" type="presOf" srcId="{101DC40B-D491-4544-95A9-4841F1353D06}" destId="{E9D05DA1-3F37-4C3F-B524-412B23213429}" srcOrd="0" destOrd="0" presId="urn:microsoft.com/office/officeart/2005/8/layout/cycle2"/>
    <dgm:cxn modelId="{502D68EC-B1DF-46C0-A53D-5F1BCCA83F3D}" type="presOf" srcId="{EFF50638-D09C-4D2B-8697-2B9CCEB3CA90}" destId="{03935847-C859-46EA-B5BC-95FBFA2D9DC6}" srcOrd="1" destOrd="0" presId="urn:microsoft.com/office/officeart/2005/8/layout/cycle2"/>
    <dgm:cxn modelId="{1E027A21-5C18-43BD-9FF5-96000B4C257E}" type="presParOf" srcId="{34F98BA7-0241-4942-B4A9-1ED7D5916DD1}" destId="{C125EAEE-E1CD-40A2-AF45-AC5166697B78}" srcOrd="0" destOrd="0" presId="urn:microsoft.com/office/officeart/2005/8/layout/cycle2"/>
    <dgm:cxn modelId="{8BD909D9-89D8-41BA-9024-52F1527F193F}" type="presParOf" srcId="{34F98BA7-0241-4942-B4A9-1ED7D5916DD1}" destId="{2A510BFB-56C4-45BC-BC47-5125D7A64A03}" srcOrd="1" destOrd="0" presId="urn:microsoft.com/office/officeart/2005/8/layout/cycle2"/>
    <dgm:cxn modelId="{8602137D-0814-4D8C-8646-8D565F1A53B7}" type="presParOf" srcId="{2A510BFB-56C4-45BC-BC47-5125D7A64A03}" destId="{78FD952F-C283-433E-A8CC-DFF0CDA36CF3}" srcOrd="0" destOrd="0" presId="urn:microsoft.com/office/officeart/2005/8/layout/cycle2"/>
    <dgm:cxn modelId="{A337CF07-E23A-42F1-9973-4C371990A129}" type="presParOf" srcId="{34F98BA7-0241-4942-B4A9-1ED7D5916DD1}" destId="{E9D05DA1-3F37-4C3F-B524-412B23213429}" srcOrd="2" destOrd="0" presId="urn:microsoft.com/office/officeart/2005/8/layout/cycle2"/>
    <dgm:cxn modelId="{CF00F144-FEE9-4098-BC19-79E6262A5F2E}" type="presParOf" srcId="{34F98BA7-0241-4942-B4A9-1ED7D5916DD1}" destId="{ABC867E2-7B9B-490C-A8CB-227DA1F5FF1B}" srcOrd="3" destOrd="0" presId="urn:microsoft.com/office/officeart/2005/8/layout/cycle2"/>
    <dgm:cxn modelId="{2320F6F6-7DEE-4A43-BBF5-37C45173B903}" type="presParOf" srcId="{ABC867E2-7B9B-490C-A8CB-227DA1F5FF1B}" destId="{0F875BC9-1477-4ED1-985E-2574C6D01C3B}" srcOrd="0" destOrd="0" presId="urn:microsoft.com/office/officeart/2005/8/layout/cycle2"/>
    <dgm:cxn modelId="{7178FFC4-7326-4F27-B5FC-141D192D12F7}" type="presParOf" srcId="{34F98BA7-0241-4942-B4A9-1ED7D5916DD1}" destId="{227A0C88-305F-4AEE-872A-66206128C72E}" srcOrd="4" destOrd="0" presId="urn:microsoft.com/office/officeart/2005/8/layout/cycle2"/>
    <dgm:cxn modelId="{473C71C3-07D2-4555-83FB-D9A6ECF8C537}" type="presParOf" srcId="{34F98BA7-0241-4942-B4A9-1ED7D5916DD1}" destId="{705CFCEA-C77D-4FF5-A8AC-BE11F22755DF}" srcOrd="5" destOrd="0" presId="urn:microsoft.com/office/officeart/2005/8/layout/cycle2"/>
    <dgm:cxn modelId="{9821951A-0427-4EC6-8230-3CF977A1B42D}" type="presParOf" srcId="{705CFCEA-C77D-4FF5-A8AC-BE11F22755DF}" destId="{03935847-C859-46EA-B5BC-95FBFA2D9DC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1CB61B-0CC3-4B4B-87DA-B309427FC04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050F0BB-0988-4927-B772-26881549D32A}">
      <dgm:prSet phldrT="[Text]" custT="1"/>
      <dgm:spPr>
        <a:solidFill>
          <a:schemeClr val="bg1"/>
        </a:solidFill>
        <a:ln w="38100" cmpd="sng">
          <a:solidFill>
            <a:schemeClr val="tx1"/>
          </a:solidFill>
        </a:ln>
      </dgm:spPr>
      <dgm:t>
        <a:bodyPr/>
        <a:lstStyle/>
        <a:p>
          <a:pPr algn="ctr"/>
          <a:r>
            <a:rPr lang="en-US" sz="2000" b="1" dirty="0" smtClean="0">
              <a:solidFill>
                <a:schemeClr val="tx1"/>
              </a:solidFill>
            </a:rPr>
            <a:t>...</a:t>
          </a:r>
          <a:endParaRPr lang="en-US" sz="2000" dirty="0">
            <a:solidFill>
              <a:schemeClr val="tx1"/>
            </a:solidFill>
          </a:endParaRPr>
        </a:p>
      </dgm:t>
    </dgm:pt>
    <dgm:pt modelId="{EE3AC3A6-BEDA-4765-9B51-DFDBCF02F386}" type="parTrans" cxnId="{C4F81D08-3654-4528-A18B-47673FB97EE5}">
      <dgm:prSet/>
      <dgm:spPr/>
      <dgm:t>
        <a:bodyPr/>
        <a:lstStyle/>
        <a:p>
          <a:endParaRPr lang="en-US"/>
        </a:p>
      </dgm:t>
    </dgm:pt>
    <dgm:pt modelId="{2B95D4E2-D0C2-4E11-BFF2-2BEE769CEFDC}" type="sibTrans" cxnId="{C4F81D08-3654-4528-A18B-47673FB97EE5}">
      <dgm:prSet/>
      <dgm:spPr/>
      <dgm:t>
        <a:bodyPr/>
        <a:lstStyle/>
        <a:p>
          <a:endParaRPr lang="en-US"/>
        </a:p>
      </dgm:t>
    </dgm:pt>
    <dgm:pt modelId="{BA632340-F095-44AF-94DA-DB67EE5C5E31}">
      <dgm:prSet phldrT="[Text]" custT="1"/>
      <dgm:spPr>
        <a:solidFill>
          <a:schemeClr val="bg1">
            <a:lumMod val="95000"/>
          </a:schemeClr>
        </a:solidFill>
        <a:ln w="38100" cmpd="sng">
          <a:solidFill>
            <a:schemeClr val="tx1"/>
          </a:solidFill>
        </a:ln>
      </dgm:spPr>
      <dgm:t>
        <a:bodyPr/>
        <a:lstStyle/>
        <a:p>
          <a:pPr algn="ctr"/>
          <a:r>
            <a:rPr lang="en-US" sz="2000" b="1" dirty="0" smtClean="0">
              <a:solidFill>
                <a:schemeClr val="tx1"/>
              </a:solidFill>
            </a:rPr>
            <a:t>Short Iterations  /  Continuous Delivery</a:t>
          </a:r>
          <a:endParaRPr lang="en-US" sz="2000" b="1" dirty="0">
            <a:solidFill>
              <a:schemeClr val="tx1"/>
            </a:solidFill>
          </a:endParaRPr>
        </a:p>
      </dgm:t>
    </dgm:pt>
    <dgm:pt modelId="{BF1D502A-F10F-4EDC-BBFD-4C513E872137}" type="parTrans" cxnId="{6E8872AA-870A-4E51-B703-684F2AD43C33}">
      <dgm:prSet/>
      <dgm:spPr/>
      <dgm:t>
        <a:bodyPr/>
        <a:lstStyle/>
        <a:p>
          <a:endParaRPr lang="en-US"/>
        </a:p>
      </dgm:t>
    </dgm:pt>
    <dgm:pt modelId="{7798FDD0-9C69-4164-B5FF-8307CFF54CB9}" type="sibTrans" cxnId="{6E8872AA-870A-4E51-B703-684F2AD43C33}">
      <dgm:prSet/>
      <dgm:spPr/>
      <dgm:t>
        <a:bodyPr/>
        <a:lstStyle/>
        <a:p>
          <a:endParaRPr lang="en-US"/>
        </a:p>
      </dgm:t>
    </dgm:pt>
    <dgm:pt modelId="{DF3E2B3E-0A1E-4196-9A92-22D44D2A1BA5}">
      <dgm:prSet phldrT="[Text]" custT="1"/>
      <dgm:spPr>
        <a:solidFill>
          <a:schemeClr val="bg1">
            <a:lumMod val="85000"/>
          </a:schemeClr>
        </a:solidFill>
        <a:ln w="38100" cmpd="sng">
          <a:solidFill>
            <a:schemeClr val="tx1"/>
          </a:solidFill>
        </a:ln>
      </dgm:spPr>
      <dgm:t>
        <a:bodyPr/>
        <a:lstStyle/>
        <a:p>
          <a:pPr algn="ctr"/>
          <a:r>
            <a:rPr lang="en-US" sz="2000" b="1" dirty="0" smtClean="0">
              <a:solidFill>
                <a:schemeClr val="tx1"/>
              </a:solidFill>
            </a:rPr>
            <a:t>Pair Programming /  Continuous Review</a:t>
          </a:r>
          <a:endParaRPr lang="en-US" sz="2000" b="1" dirty="0">
            <a:solidFill>
              <a:schemeClr val="tx1"/>
            </a:solidFill>
          </a:endParaRPr>
        </a:p>
      </dgm:t>
    </dgm:pt>
    <dgm:pt modelId="{52120B05-9EDC-448A-B321-0D76B80D2453}" type="parTrans" cxnId="{23A3A0FC-7EAB-4989-8F74-8613F5E4892D}">
      <dgm:prSet/>
      <dgm:spPr/>
      <dgm:t>
        <a:bodyPr/>
        <a:lstStyle/>
        <a:p>
          <a:endParaRPr lang="en-US"/>
        </a:p>
      </dgm:t>
    </dgm:pt>
    <dgm:pt modelId="{679EE9A2-0271-44E6-B93B-05FEBCF56E86}" type="sibTrans" cxnId="{23A3A0FC-7EAB-4989-8F74-8613F5E4892D}">
      <dgm:prSet/>
      <dgm:spPr/>
      <dgm:t>
        <a:bodyPr/>
        <a:lstStyle/>
        <a:p>
          <a:endParaRPr lang="en-US"/>
        </a:p>
      </dgm:t>
    </dgm:pt>
    <dgm:pt modelId="{A1C0C237-EFAE-43F6-BC91-3FC671874B46}">
      <dgm:prSet phldrT="[Text]" custT="1"/>
      <dgm:spPr>
        <a:solidFill>
          <a:srgbClr val="F7E3FD"/>
        </a:solidFill>
        <a:ln w="38100" cmpd="sng">
          <a:solidFill>
            <a:schemeClr val="tx1"/>
          </a:solidFill>
        </a:ln>
      </dgm:spPr>
      <dgm:t>
        <a:bodyPr/>
        <a:lstStyle/>
        <a:p>
          <a:pPr algn="ctr"/>
          <a:r>
            <a:rPr lang="en-US" sz="2000" b="1" dirty="0" smtClean="0">
              <a:solidFill>
                <a:schemeClr val="tx1"/>
              </a:solidFill>
            </a:rPr>
            <a:t>Collective Code Ownership</a:t>
          </a:r>
          <a:endParaRPr lang="en-US" sz="2000" b="1" dirty="0">
            <a:solidFill>
              <a:schemeClr val="tx1"/>
            </a:solidFill>
          </a:endParaRPr>
        </a:p>
      </dgm:t>
    </dgm:pt>
    <dgm:pt modelId="{171226D3-B2FE-424A-A24C-C46943B87C9A}" type="parTrans" cxnId="{4ECA9CE6-1094-4C8B-9E8A-52D1B4AD89AC}">
      <dgm:prSet/>
      <dgm:spPr/>
      <dgm:t>
        <a:bodyPr/>
        <a:lstStyle/>
        <a:p>
          <a:endParaRPr lang="en-US"/>
        </a:p>
      </dgm:t>
    </dgm:pt>
    <dgm:pt modelId="{81F5D5E0-7F0C-47E2-8B20-4258404DB220}" type="sibTrans" cxnId="{4ECA9CE6-1094-4C8B-9E8A-52D1B4AD89AC}">
      <dgm:prSet/>
      <dgm:spPr/>
      <dgm:t>
        <a:bodyPr/>
        <a:lstStyle/>
        <a:p>
          <a:endParaRPr lang="en-US"/>
        </a:p>
      </dgm:t>
    </dgm:pt>
    <dgm:pt modelId="{477364A8-B60D-4D9D-A74B-27A0FE66854F}">
      <dgm:prSet phldrT="[Text]" custT="1"/>
      <dgm:spPr>
        <a:solidFill>
          <a:srgbClr val="CC66FF"/>
        </a:solidFill>
        <a:ln w="38100" cmpd="sng">
          <a:solidFill>
            <a:schemeClr val="tx1"/>
          </a:solidFill>
        </a:ln>
      </dgm:spPr>
      <dgm:t>
        <a:bodyPr/>
        <a:lstStyle/>
        <a:p>
          <a:pPr algn="ctr"/>
          <a:r>
            <a:rPr lang="en-US" sz="2000" b="1" dirty="0"/>
            <a:t>Test Driven Development</a:t>
          </a:r>
        </a:p>
      </dgm:t>
    </dgm:pt>
    <dgm:pt modelId="{101E5903-D75B-4C25-8AD9-EC57B9374944}" type="parTrans" cxnId="{F1144E4C-D957-417F-9400-84F468E31901}">
      <dgm:prSet/>
      <dgm:spPr/>
      <dgm:t>
        <a:bodyPr/>
        <a:lstStyle/>
        <a:p>
          <a:endParaRPr lang="en-US"/>
        </a:p>
      </dgm:t>
    </dgm:pt>
    <dgm:pt modelId="{01E20FD8-AFF0-44E8-A4BF-8A6FA016D542}" type="sibTrans" cxnId="{F1144E4C-D957-417F-9400-84F468E31901}">
      <dgm:prSet/>
      <dgm:spPr/>
      <dgm:t>
        <a:bodyPr/>
        <a:lstStyle/>
        <a:p>
          <a:endParaRPr lang="en-US"/>
        </a:p>
      </dgm:t>
    </dgm:pt>
    <dgm:pt modelId="{69A3ADE6-AAED-4A7F-90E3-EA5339FCEC48}">
      <dgm:prSet phldrT="[Text]" custT="1"/>
      <dgm:spPr>
        <a:solidFill>
          <a:srgbClr val="00B0F0"/>
        </a:solidFill>
        <a:ln w="38100" cmpd="sng">
          <a:solidFill>
            <a:schemeClr val="tx1"/>
          </a:solidFill>
        </a:ln>
      </dgm:spPr>
      <dgm:t>
        <a:bodyPr/>
        <a:lstStyle/>
        <a:p>
          <a:pPr algn="ctr"/>
          <a:r>
            <a:rPr lang="en-US" sz="2000" b="1" dirty="0"/>
            <a:t>Refactoring</a:t>
          </a:r>
        </a:p>
      </dgm:t>
    </dgm:pt>
    <dgm:pt modelId="{52ED99F4-8CA4-455D-8C74-1F060D8D2AE9}" type="parTrans" cxnId="{14BB2135-A5D8-4CE8-9F3B-5492A9AB1E6A}">
      <dgm:prSet/>
      <dgm:spPr/>
      <dgm:t>
        <a:bodyPr/>
        <a:lstStyle/>
        <a:p>
          <a:endParaRPr lang="en-US"/>
        </a:p>
      </dgm:t>
    </dgm:pt>
    <dgm:pt modelId="{125EF6A4-7262-4C29-B8E2-1BC052A9C022}" type="sibTrans" cxnId="{14BB2135-A5D8-4CE8-9F3B-5492A9AB1E6A}">
      <dgm:prSet/>
      <dgm:spPr/>
      <dgm:t>
        <a:bodyPr/>
        <a:lstStyle/>
        <a:p>
          <a:endParaRPr lang="en-US"/>
        </a:p>
      </dgm:t>
    </dgm:pt>
    <dgm:pt modelId="{673A6C79-68FB-4BC0-8576-96E5B32DEE8D}">
      <dgm:prSet phldrT="[Text]" custT="1"/>
      <dgm:spPr>
        <a:solidFill>
          <a:srgbClr val="00B050"/>
        </a:solidFill>
        <a:ln w="38100" cmpd="sng">
          <a:solidFill>
            <a:schemeClr val="tx1"/>
          </a:solidFill>
        </a:ln>
      </dgm:spPr>
      <dgm:t>
        <a:bodyPr/>
        <a:lstStyle/>
        <a:p>
          <a:pPr algn="ctr"/>
          <a:r>
            <a:rPr lang="en-US" sz="2000" b="1" dirty="0" smtClean="0"/>
            <a:t>Unit Testing</a:t>
          </a:r>
          <a:endParaRPr lang="en-US" sz="2000" b="1" dirty="0"/>
        </a:p>
      </dgm:t>
    </dgm:pt>
    <dgm:pt modelId="{236510CB-9EFF-4546-9714-2FC04523726A}" type="parTrans" cxnId="{25C86AAB-0250-4AFF-B5E7-78DC94542BD6}">
      <dgm:prSet/>
      <dgm:spPr/>
      <dgm:t>
        <a:bodyPr/>
        <a:lstStyle/>
        <a:p>
          <a:endParaRPr lang="en-US"/>
        </a:p>
      </dgm:t>
    </dgm:pt>
    <dgm:pt modelId="{236C43EB-6FC6-49F1-94F8-2E4C43487A18}" type="sibTrans" cxnId="{25C86AAB-0250-4AFF-B5E7-78DC94542BD6}">
      <dgm:prSet/>
      <dgm:spPr/>
      <dgm:t>
        <a:bodyPr/>
        <a:lstStyle/>
        <a:p>
          <a:endParaRPr lang="en-US"/>
        </a:p>
      </dgm:t>
    </dgm:pt>
    <dgm:pt modelId="{483DB93B-A686-490C-8D00-B3F3E5B52E9D}">
      <dgm:prSet phldrT="[Text]" custT="1"/>
      <dgm:spPr>
        <a:solidFill>
          <a:srgbClr val="FFFF00"/>
        </a:solidFill>
        <a:ln w="38100" cmpd="sng">
          <a:solidFill>
            <a:schemeClr val="tx1"/>
          </a:solidFill>
        </a:ln>
      </dgm:spPr>
      <dgm:t>
        <a:bodyPr/>
        <a:lstStyle/>
        <a:p>
          <a:pPr algn="ctr"/>
          <a:r>
            <a:rPr lang="en-US" sz="2000" b="1" dirty="0">
              <a:solidFill>
                <a:schemeClr val="tx1"/>
              </a:solidFill>
            </a:rPr>
            <a:t>Continuous Integration</a:t>
          </a:r>
        </a:p>
      </dgm:t>
    </dgm:pt>
    <dgm:pt modelId="{DF61EB2B-C91F-451C-980E-5E38F21502C8}" type="parTrans" cxnId="{ED5F3D05-65BA-460F-B1FB-0965675C7D9B}">
      <dgm:prSet/>
      <dgm:spPr/>
      <dgm:t>
        <a:bodyPr/>
        <a:lstStyle/>
        <a:p>
          <a:endParaRPr lang="en-US"/>
        </a:p>
      </dgm:t>
    </dgm:pt>
    <dgm:pt modelId="{BF144286-C5F2-41DF-9666-485A2DB88727}" type="sibTrans" cxnId="{ED5F3D05-65BA-460F-B1FB-0965675C7D9B}">
      <dgm:prSet/>
      <dgm:spPr/>
      <dgm:t>
        <a:bodyPr/>
        <a:lstStyle/>
        <a:p>
          <a:endParaRPr lang="en-US"/>
        </a:p>
      </dgm:t>
    </dgm:pt>
    <dgm:pt modelId="{CA4A839B-3CEF-4320-94C6-7F5C73F1BB68}">
      <dgm:prSet phldrT="[Text]" custT="1"/>
      <dgm:spPr>
        <a:solidFill>
          <a:srgbClr val="FFC000"/>
        </a:solidFill>
        <a:ln w="38100" cmpd="sng">
          <a:solidFill>
            <a:schemeClr val="tx1"/>
          </a:solidFill>
        </a:ln>
      </dgm:spPr>
      <dgm:t>
        <a:bodyPr/>
        <a:lstStyle/>
        <a:p>
          <a:pPr algn="ctr"/>
          <a:r>
            <a:rPr lang="en-US" sz="2000" b="1" dirty="0">
              <a:solidFill>
                <a:schemeClr val="tx1"/>
              </a:solidFill>
            </a:rPr>
            <a:t>Common </a:t>
          </a:r>
          <a:r>
            <a:rPr lang="en-US" sz="2000" b="1" dirty="0" smtClean="0">
              <a:solidFill>
                <a:schemeClr val="tx1"/>
              </a:solidFill>
            </a:rPr>
            <a:t>Code Convention</a:t>
          </a:r>
          <a:endParaRPr lang="en-US" sz="2000" b="1" dirty="0">
            <a:solidFill>
              <a:schemeClr val="tx1"/>
            </a:solidFill>
          </a:endParaRPr>
        </a:p>
      </dgm:t>
    </dgm:pt>
    <dgm:pt modelId="{4BE851C8-C200-44D3-9E2B-8CC85ABFD097}" type="parTrans" cxnId="{F17F4A6E-F1D5-42E7-9074-40415E2C1E40}">
      <dgm:prSet/>
      <dgm:spPr/>
      <dgm:t>
        <a:bodyPr/>
        <a:lstStyle/>
        <a:p>
          <a:endParaRPr lang="en-US"/>
        </a:p>
      </dgm:t>
    </dgm:pt>
    <dgm:pt modelId="{D9033D6B-242E-4320-9EA1-CB9C5051F44F}" type="sibTrans" cxnId="{F17F4A6E-F1D5-42E7-9074-40415E2C1E40}">
      <dgm:prSet/>
      <dgm:spPr/>
      <dgm:t>
        <a:bodyPr/>
        <a:lstStyle/>
        <a:p>
          <a:endParaRPr lang="en-US"/>
        </a:p>
      </dgm:t>
    </dgm:pt>
    <dgm:pt modelId="{76F8B158-F006-49C4-9A2C-B0006859CAB0}">
      <dgm:prSet phldrT="[Text]" custT="1"/>
      <dgm:spPr>
        <a:solidFill>
          <a:srgbClr val="FF0000"/>
        </a:solidFill>
        <a:ln w="38100" cmpd="sng">
          <a:solidFill>
            <a:schemeClr val="tx1"/>
          </a:solidFill>
        </a:ln>
      </dgm:spPr>
      <dgm:t>
        <a:bodyPr/>
        <a:lstStyle/>
        <a:p>
          <a:pPr algn="ctr"/>
          <a:r>
            <a:rPr lang="en-US" sz="2000" b="1" dirty="0"/>
            <a:t>Revision </a:t>
          </a:r>
          <a:r>
            <a:rPr lang="en-US" sz="2000" b="1" dirty="0" smtClean="0"/>
            <a:t>Control</a:t>
          </a:r>
          <a:endParaRPr lang="en-US" sz="2000" b="1" dirty="0"/>
        </a:p>
      </dgm:t>
    </dgm:pt>
    <dgm:pt modelId="{727D72AF-8750-40AC-9B89-6F37B4231C7B}" type="parTrans" cxnId="{6F6FBEB1-16EA-40EF-A8F0-9B0F708950E4}">
      <dgm:prSet/>
      <dgm:spPr/>
      <dgm:t>
        <a:bodyPr/>
        <a:lstStyle/>
        <a:p>
          <a:endParaRPr lang="en-US"/>
        </a:p>
      </dgm:t>
    </dgm:pt>
    <dgm:pt modelId="{51C4B374-CC50-4024-96B2-B76F72EF7FB0}" type="sibTrans" cxnId="{6F6FBEB1-16EA-40EF-A8F0-9B0F708950E4}">
      <dgm:prSet/>
      <dgm:spPr/>
      <dgm:t>
        <a:bodyPr/>
        <a:lstStyle/>
        <a:p>
          <a:endParaRPr lang="en-US"/>
        </a:p>
      </dgm:t>
    </dgm:pt>
    <dgm:pt modelId="{D41C24F7-7858-4353-8006-A39FED94F506}" type="pres">
      <dgm:prSet presAssocID="{521CB61B-0CC3-4B4B-87DA-B309427FC04B}" presName="linear" presStyleCnt="0">
        <dgm:presLayoutVars>
          <dgm:animLvl val="lvl"/>
          <dgm:resizeHandles val="exact"/>
        </dgm:presLayoutVars>
      </dgm:prSet>
      <dgm:spPr/>
      <dgm:t>
        <a:bodyPr/>
        <a:lstStyle/>
        <a:p>
          <a:endParaRPr lang="en-US"/>
        </a:p>
      </dgm:t>
    </dgm:pt>
    <dgm:pt modelId="{27624749-6FEA-4D85-BF4C-9640B6E7F0ED}" type="pres">
      <dgm:prSet presAssocID="{5050F0BB-0988-4927-B772-26881549D32A}" presName="parentText" presStyleLbl="node1" presStyleIdx="0" presStyleCnt="10" custScaleX="100000">
        <dgm:presLayoutVars>
          <dgm:chMax val="0"/>
          <dgm:bulletEnabled val="1"/>
        </dgm:presLayoutVars>
      </dgm:prSet>
      <dgm:spPr/>
      <dgm:t>
        <a:bodyPr/>
        <a:lstStyle/>
        <a:p>
          <a:endParaRPr lang="en-US"/>
        </a:p>
      </dgm:t>
    </dgm:pt>
    <dgm:pt modelId="{D29AA53E-44E9-4700-A214-66E61D7AB9A9}" type="pres">
      <dgm:prSet presAssocID="{2B95D4E2-D0C2-4E11-BFF2-2BEE769CEFDC}" presName="spacer" presStyleCnt="0"/>
      <dgm:spPr/>
    </dgm:pt>
    <dgm:pt modelId="{0FFF3DE7-3C05-4438-8C26-CE74339D07F3}" type="pres">
      <dgm:prSet presAssocID="{BA632340-F095-44AF-94DA-DB67EE5C5E31}" presName="parentText" presStyleLbl="node1" presStyleIdx="1" presStyleCnt="10">
        <dgm:presLayoutVars>
          <dgm:chMax val="0"/>
          <dgm:bulletEnabled val="1"/>
        </dgm:presLayoutVars>
      </dgm:prSet>
      <dgm:spPr/>
      <dgm:t>
        <a:bodyPr/>
        <a:lstStyle/>
        <a:p>
          <a:endParaRPr lang="en-US"/>
        </a:p>
      </dgm:t>
    </dgm:pt>
    <dgm:pt modelId="{939D38E5-2D64-4E2B-B5F8-6DA39B20D888}" type="pres">
      <dgm:prSet presAssocID="{7798FDD0-9C69-4164-B5FF-8307CFF54CB9}" presName="spacer" presStyleCnt="0"/>
      <dgm:spPr/>
    </dgm:pt>
    <dgm:pt modelId="{E6CD8797-A47E-4F68-97A9-F422F4256E5C}" type="pres">
      <dgm:prSet presAssocID="{DF3E2B3E-0A1E-4196-9A92-22D44D2A1BA5}" presName="parentText" presStyleLbl="node1" presStyleIdx="2" presStyleCnt="10">
        <dgm:presLayoutVars>
          <dgm:chMax val="0"/>
          <dgm:bulletEnabled val="1"/>
        </dgm:presLayoutVars>
      </dgm:prSet>
      <dgm:spPr/>
      <dgm:t>
        <a:bodyPr/>
        <a:lstStyle/>
        <a:p>
          <a:endParaRPr lang="en-US"/>
        </a:p>
      </dgm:t>
    </dgm:pt>
    <dgm:pt modelId="{FA8C1F81-B9A3-465D-A913-68F71A327D64}" type="pres">
      <dgm:prSet presAssocID="{679EE9A2-0271-44E6-B93B-05FEBCF56E86}" presName="spacer" presStyleCnt="0"/>
      <dgm:spPr/>
    </dgm:pt>
    <dgm:pt modelId="{999C5EC0-84F1-4C4D-BC93-41B9E69523FA}" type="pres">
      <dgm:prSet presAssocID="{A1C0C237-EFAE-43F6-BC91-3FC671874B46}" presName="parentText" presStyleLbl="node1" presStyleIdx="3" presStyleCnt="10">
        <dgm:presLayoutVars>
          <dgm:chMax val="0"/>
          <dgm:bulletEnabled val="1"/>
        </dgm:presLayoutVars>
      </dgm:prSet>
      <dgm:spPr/>
      <dgm:t>
        <a:bodyPr/>
        <a:lstStyle/>
        <a:p>
          <a:endParaRPr lang="en-US"/>
        </a:p>
      </dgm:t>
    </dgm:pt>
    <dgm:pt modelId="{5C736C4F-8BA8-471D-9BDF-5A24AEC9CAF8}" type="pres">
      <dgm:prSet presAssocID="{81F5D5E0-7F0C-47E2-8B20-4258404DB220}" presName="spacer" presStyleCnt="0"/>
      <dgm:spPr/>
    </dgm:pt>
    <dgm:pt modelId="{17D21B78-59C8-4F75-8F99-F948BEA4EE50}" type="pres">
      <dgm:prSet presAssocID="{477364A8-B60D-4D9D-A74B-27A0FE66854F}" presName="parentText" presStyleLbl="node1" presStyleIdx="4" presStyleCnt="10">
        <dgm:presLayoutVars>
          <dgm:chMax val="0"/>
          <dgm:bulletEnabled val="1"/>
        </dgm:presLayoutVars>
      </dgm:prSet>
      <dgm:spPr/>
      <dgm:t>
        <a:bodyPr/>
        <a:lstStyle/>
        <a:p>
          <a:endParaRPr lang="en-US"/>
        </a:p>
      </dgm:t>
    </dgm:pt>
    <dgm:pt modelId="{B96A7591-B196-4386-B6BE-8A74488A169E}" type="pres">
      <dgm:prSet presAssocID="{01E20FD8-AFF0-44E8-A4BF-8A6FA016D542}" presName="spacer" presStyleCnt="0"/>
      <dgm:spPr/>
    </dgm:pt>
    <dgm:pt modelId="{EB5B3913-187E-461C-BE02-66A779C51E3A}" type="pres">
      <dgm:prSet presAssocID="{69A3ADE6-AAED-4A7F-90E3-EA5339FCEC48}" presName="parentText" presStyleLbl="node1" presStyleIdx="5" presStyleCnt="10">
        <dgm:presLayoutVars>
          <dgm:chMax val="0"/>
          <dgm:bulletEnabled val="1"/>
        </dgm:presLayoutVars>
      </dgm:prSet>
      <dgm:spPr/>
      <dgm:t>
        <a:bodyPr/>
        <a:lstStyle/>
        <a:p>
          <a:endParaRPr lang="en-US"/>
        </a:p>
      </dgm:t>
    </dgm:pt>
    <dgm:pt modelId="{05FE4EF9-BB8F-4F62-84FA-4989EFED49EF}" type="pres">
      <dgm:prSet presAssocID="{125EF6A4-7262-4C29-B8E2-1BC052A9C022}" presName="spacer" presStyleCnt="0"/>
      <dgm:spPr/>
    </dgm:pt>
    <dgm:pt modelId="{BDE493F3-86FB-4521-AA4D-7FFB383E1939}" type="pres">
      <dgm:prSet presAssocID="{673A6C79-68FB-4BC0-8576-96E5B32DEE8D}" presName="parentText" presStyleLbl="node1" presStyleIdx="6" presStyleCnt="10">
        <dgm:presLayoutVars>
          <dgm:chMax val="0"/>
          <dgm:bulletEnabled val="1"/>
        </dgm:presLayoutVars>
      </dgm:prSet>
      <dgm:spPr/>
      <dgm:t>
        <a:bodyPr/>
        <a:lstStyle/>
        <a:p>
          <a:endParaRPr lang="en-US"/>
        </a:p>
      </dgm:t>
    </dgm:pt>
    <dgm:pt modelId="{F51814C6-F65B-4EF8-8D5F-B7605B9E50E3}" type="pres">
      <dgm:prSet presAssocID="{236C43EB-6FC6-49F1-94F8-2E4C43487A18}" presName="spacer" presStyleCnt="0"/>
      <dgm:spPr/>
    </dgm:pt>
    <dgm:pt modelId="{A63A5E54-1421-4AA0-9F46-6344A42171EB}" type="pres">
      <dgm:prSet presAssocID="{483DB93B-A686-490C-8D00-B3F3E5B52E9D}" presName="parentText" presStyleLbl="node1" presStyleIdx="7" presStyleCnt="10">
        <dgm:presLayoutVars>
          <dgm:chMax val="0"/>
          <dgm:bulletEnabled val="1"/>
        </dgm:presLayoutVars>
      </dgm:prSet>
      <dgm:spPr/>
      <dgm:t>
        <a:bodyPr/>
        <a:lstStyle/>
        <a:p>
          <a:endParaRPr lang="en-US"/>
        </a:p>
      </dgm:t>
    </dgm:pt>
    <dgm:pt modelId="{D856008E-6E6B-4176-A487-E79BDE023B74}" type="pres">
      <dgm:prSet presAssocID="{BF144286-C5F2-41DF-9666-485A2DB88727}" presName="spacer" presStyleCnt="0"/>
      <dgm:spPr/>
    </dgm:pt>
    <dgm:pt modelId="{A4270DF9-85EE-478D-8E46-0FDD3D343D8E}" type="pres">
      <dgm:prSet presAssocID="{CA4A839B-3CEF-4320-94C6-7F5C73F1BB68}" presName="parentText" presStyleLbl="node1" presStyleIdx="8" presStyleCnt="10">
        <dgm:presLayoutVars>
          <dgm:chMax val="0"/>
          <dgm:bulletEnabled val="1"/>
        </dgm:presLayoutVars>
      </dgm:prSet>
      <dgm:spPr/>
      <dgm:t>
        <a:bodyPr/>
        <a:lstStyle/>
        <a:p>
          <a:endParaRPr lang="en-US"/>
        </a:p>
      </dgm:t>
    </dgm:pt>
    <dgm:pt modelId="{19EE82A5-03E3-4319-B82F-D3953BFF769D}" type="pres">
      <dgm:prSet presAssocID="{D9033D6B-242E-4320-9EA1-CB9C5051F44F}" presName="spacer" presStyleCnt="0"/>
      <dgm:spPr/>
    </dgm:pt>
    <dgm:pt modelId="{C2914C50-E0CE-4728-B760-251584FD6DF5}" type="pres">
      <dgm:prSet presAssocID="{76F8B158-F006-49C4-9A2C-B0006859CAB0}" presName="parentText" presStyleLbl="node1" presStyleIdx="9" presStyleCnt="10">
        <dgm:presLayoutVars>
          <dgm:chMax val="0"/>
          <dgm:bulletEnabled val="1"/>
        </dgm:presLayoutVars>
      </dgm:prSet>
      <dgm:spPr/>
      <dgm:t>
        <a:bodyPr/>
        <a:lstStyle/>
        <a:p>
          <a:endParaRPr lang="en-US"/>
        </a:p>
      </dgm:t>
    </dgm:pt>
  </dgm:ptLst>
  <dgm:cxnLst>
    <dgm:cxn modelId="{B80CADB3-2DCE-4405-8B57-D84F1D47D602}" type="presOf" srcId="{673A6C79-68FB-4BC0-8576-96E5B32DEE8D}" destId="{BDE493F3-86FB-4521-AA4D-7FFB383E1939}" srcOrd="0" destOrd="0" presId="urn:microsoft.com/office/officeart/2005/8/layout/vList2"/>
    <dgm:cxn modelId="{ED5F3D05-65BA-460F-B1FB-0965675C7D9B}" srcId="{521CB61B-0CC3-4B4B-87DA-B309427FC04B}" destId="{483DB93B-A686-490C-8D00-B3F3E5B52E9D}" srcOrd="7" destOrd="0" parTransId="{DF61EB2B-C91F-451C-980E-5E38F21502C8}" sibTransId="{BF144286-C5F2-41DF-9666-485A2DB88727}"/>
    <dgm:cxn modelId="{23A3A0FC-7EAB-4989-8F74-8613F5E4892D}" srcId="{521CB61B-0CC3-4B4B-87DA-B309427FC04B}" destId="{DF3E2B3E-0A1E-4196-9A92-22D44D2A1BA5}" srcOrd="2" destOrd="0" parTransId="{52120B05-9EDC-448A-B321-0D76B80D2453}" sibTransId="{679EE9A2-0271-44E6-B93B-05FEBCF56E86}"/>
    <dgm:cxn modelId="{F17F4A6E-F1D5-42E7-9074-40415E2C1E40}" srcId="{521CB61B-0CC3-4B4B-87DA-B309427FC04B}" destId="{CA4A839B-3CEF-4320-94C6-7F5C73F1BB68}" srcOrd="8" destOrd="0" parTransId="{4BE851C8-C200-44D3-9E2B-8CC85ABFD097}" sibTransId="{D9033D6B-242E-4320-9EA1-CB9C5051F44F}"/>
    <dgm:cxn modelId="{D8769FA1-E05C-42BA-B266-3E723E6AE254}" type="presOf" srcId="{BA632340-F095-44AF-94DA-DB67EE5C5E31}" destId="{0FFF3DE7-3C05-4438-8C26-CE74339D07F3}" srcOrd="0" destOrd="0" presId="urn:microsoft.com/office/officeart/2005/8/layout/vList2"/>
    <dgm:cxn modelId="{F1144E4C-D957-417F-9400-84F468E31901}" srcId="{521CB61B-0CC3-4B4B-87DA-B309427FC04B}" destId="{477364A8-B60D-4D9D-A74B-27A0FE66854F}" srcOrd="4" destOrd="0" parTransId="{101E5903-D75B-4C25-8AD9-EC57B9374944}" sibTransId="{01E20FD8-AFF0-44E8-A4BF-8A6FA016D542}"/>
    <dgm:cxn modelId="{1D46B698-B8A6-46AE-AE45-6D8B2D3BC7D7}" type="presOf" srcId="{69A3ADE6-AAED-4A7F-90E3-EA5339FCEC48}" destId="{EB5B3913-187E-461C-BE02-66A779C51E3A}" srcOrd="0" destOrd="0" presId="urn:microsoft.com/office/officeart/2005/8/layout/vList2"/>
    <dgm:cxn modelId="{7A5BEAE5-6F61-4EC4-81CC-657916DBCE1F}" type="presOf" srcId="{477364A8-B60D-4D9D-A74B-27A0FE66854F}" destId="{17D21B78-59C8-4F75-8F99-F948BEA4EE50}" srcOrd="0" destOrd="0" presId="urn:microsoft.com/office/officeart/2005/8/layout/vList2"/>
    <dgm:cxn modelId="{34FF7AA9-D195-4B79-9F12-2D2E5880E50C}" type="presOf" srcId="{76F8B158-F006-49C4-9A2C-B0006859CAB0}" destId="{C2914C50-E0CE-4728-B760-251584FD6DF5}" srcOrd="0" destOrd="0" presId="urn:microsoft.com/office/officeart/2005/8/layout/vList2"/>
    <dgm:cxn modelId="{8CF63C0C-CB30-45DE-911A-736256161405}" type="presOf" srcId="{521CB61B-0CC3-4B4B-87DA-B309427FC04B}" destId="{D41C24F7-7858-4353-8006-A39FED94F506}" srcOrd="0" destOrd="0" presId="urn:microsoft.com/office/officeart/2005/8/layout/vList2"/>
    <dgm:cxn modelId="{79235395-4483-4669-9A40-0996FD4EDB8D}" type="presOf" srcId="{CA4A839B-3CEF-4320-94C6-7F5C73F1BB68}" destId="{A4270DF9-85EE-478D-8E46-0FDD3D343D8E}" srcOrd="0" destOrd="0" presId="urn:microsoft.com/office/officeart/2005/8/layout/vList2"/>
    <dgm:cxn modelId="{14BB2135-A5D8-4CE8-9F3B-5492A9AB1E6A}" srcId="{521CB61B-0CC3-4B4B-87DA-B309427FC04B}" destId="{69A3ADE6-AAED-4A7F-90E3-EA5339FCEC48}" srcOrd="5" destOrd="0" parTransId="{52ED99F4-8CA4-455D-8C74-1F060D8D2AE9}" sibTransId="{125EF6A4-7262-4C29-B8E2-1BC052A9C022}"/>
    <dgm:cxn modelId="{4ECA9CE6-1094-4C8B-9E8A-52D1B4AD89AC}" srcId="{521CB61B-0CC3-4B4B-87DA-B309427FC04B}" destId="{A1C0C237-EFAE-43F6-BC91-3FC671874B46}" srcOrd="3" destOrd="0" parTransId="{171226D3-B2FE-424A-A24C-C46943B87C9A}" sibTransId="{81F5D5E0-7F0C-47E2-8B20-4258404DB220}"/>
    <dgm:cxn modelId="{B58D6ED9-997F-4172-AA79-253823A2689E}" type="presOf" srcId="{5050F0BB-0988-4927-B772-26881549D32A}" destId="{27624749-6FEA-4D85-BF4C-9640B6E7F0ED}" srcOrd="0" destOrd="0" presId="urn:microsoft.com/office/officeart/2005/8/layout/vList2"/>
    <dgm:cxn modelId="{608E17DD-7AB2-4DE7-B6CA-FBE17EAF555D}" type="presOf" srcId="{A1C0C237-EFAE-43F6-BC91-3FC671874B46}" destId="{999C5EC0-84F1-4C4D-BC93-41B9E69523FA}" srcOrd="0" destOrd="0" presId="urn:microsoft.com/office/officeart/2005/8/layout/vList2"/>
    <dgm:cxn modelId="{C4F81D08-3654-4528-A18B-47673FB97EE5}" srcId="{521CB61B-0CC3-4B4B-87DA-B309427FC04B}" destId="{5050F0BB-0988-4927-B772-26881549D32A}" srcOrd="0" destOrd="0" parTransId="{EE3AC3A6-BEDA-4765-9B51-DFDBCF02F386}" sibTransId="{2B95D4E2-D0C2-4E11-BFF2-2BEE769CEFDC}"/>
    <dgm:cxn modelId="{09EB50AF-E9E8-4E7F-A950-FADCF34C85FA}" type="presOf" srcId="{483DB93B-A686-490C-8D00-B3F3E5B52E9D}" destId="{A63A5E54-1421-4AA0-9F46-6344A42171EB}" srcOrd="0" destOrd="0" presId="urn:microsoft.com/office/officeart/2005/8/layout/vList2"/>
    <dgm:cxn modelId="{25C86AAB-0250-4AFF-B5E7-78DC94542BD6}" srcId="{521CB61B-0CC3-4B4B-87DA-B309427FC04B}" destId="{673A6C79-68FB-4BC0-8576-96E5B32DEE8D}" srcOrd="6" destOrd="0" parTransId="{236510CB-9EFF-4546-9714-2FC04523726A}" sibTransId="{236C43EB-6FC6-49F1-94F8-2E4C43487A18}"/>
    <dgm:cxn modelId="{6E8872AA-870A-4E51-B703-684F2AD43C33}" srcId="{521CB61B-0CC3-4B4B-87DA-B309427FC04B}" destId="{BA632340-F095-44AF-94DA-DB67EE5C5E31}" srcOrd="1" destOrd="0" parTransId="{BF1D502A-F10F-4EDC-BBFD-4C513E872137}" sibTransId="{7798FDD0-9C69-4164-B5FF-8307CFF54CB9}"/>
    <dgm:cxn modelId="{BFB964FB-3E20-455B-8DAE-96C7EDDB66A8}" type="presOf" srcId="{DF3E2B3E-0A1E-4196-9A92-22D44D2A1BA5}" destId="{E6CD8797-A47E-4F68-97A9-F422F4256E5C}" srcOrd="0" destOrd="0" presId="urn:microsoft.com/office/officeart/2005/8/layout/vList2"/>
    <dgm:cxn modelId="{6F6FBEB1-16EA-40EF-A8F0-9B0F708950E4}" srcId="{521CB61B-0CC3-4B4B-87DA-B309427FC04B}" destId="{76F8B158-F006-49C4-9A2C-B0006859CAB0}" srcOrd="9" destOrd="0" parTransId="{727D72AF-8750-40AC-9B89-6F37B4231C7B}" sibTransId="{51C4B374-CC50-4024-96B2-B76F72EF7FB0}"/>
    <dgm:cxn modelId="{26835886-1BC0-4D53-BC48-16F8B367E05C}" type="presParOf" srcId="{D41C24F7-7858-4353-8006-A39FED94F506}" destId="{27624749-6FEA-4D85-BF4C-9640B6E7F0ED}" srcOrd="0" destOrd="0" presId="urn:microsoft.com/office/officeart/2005/8/layout/vList2"/>
    <dgm:cxn modelId="{8AE9124C-4636-4039-8DEE-00D6EC923311}" type="presParOf" srcId="{D41C24F7-7858-4353-8006-A39FED94F506}" destId="{D29AA53E-44E9-4700-A214-66E61D7AB9A9}" srcOrd="1" destOrd="0" presId="urn:microsoft.com/office/officeart/2005/8/layout/vList2"/>
    <dgm:cxn modelId="{8C84BEFB-9D6E-4323-B2B4-EED89A7F6351}" type="presParOf" srcId="{D41C24F7-7858-4353-8006-A39FED94F506}" destId="{0FFF3DE7-3C05-4438-8C26-CE74339D07F3}" srcOrd="2" destOrd="0" presId="urn:microsoft.com/office/officeart/2005/8/layout/vList2"/>
    <dgm:cxn modelId="{CEF1CEDC-864D-4E92-81EC-2AACE7247F3E}" type="presParOf" srcId="{D41C24F7-7858-4353-8006-A39FED94F506}" destId="{939D38E5-2D64-4E2B-B5F8-6DA39B20D888}" srcOrd="3" destOrd="0" presId="urn:microsoft.com/office/officeart/2005/8/layout/vList2"/>
    <dgm:cxn modelId="{90CBB4A0-E6F5-4C41-860E-C633CE33B512}" type="presParOf" srcId="{D41C24F7-7858-4353-8006-A39FED94F506}" destId="{E6CD8797-A47E-4F68-97A9-F422F4256E5C}" srcOrd="4" destOrd="0" presId="urn:microsoft.com/office/officeart/2005/8/layout/vList2"/>
    <dgm:cxn modelId="{5822F4AB-7496-4163-8649-0C947516D1A1}" type="presParOf" srcId="{D41C24F7-7858-4353-8006-A39FED94F506}" destId="{FA8C1F81-B9A3-465D-A913-68F71A327D64}" srcOrd="5" destOrd="0" presId="urn:microsoft.com/office/officeart/2005/8/layout/vList2"/>
    <dgm:cxn modelId="{5B277A6F-D58D-43A3-93DE-B89243440EFF}" type="presParOf" srcId="{D41C24F7-7858-4353-8006-A39FED94F506}" destId="{999C5EC0-84F1-4C4D-BC93-41B9E69523FA}" srcOrd="6" destOrd="0" presId="urn:microsoft.com/office/officeart/2005/8/layout/vList2"/>
    <dgm:cxn modelId="{64498695-CF06-4690-99D3-F380E560978F}" type="presParOf" srcId="{D41C24F7-7858-4353-8006-A39FED94F506}" destId="{5C736C4F-8BA8-471D-9BDF-5A24AEC9CAF8}" srcOrd="7" destOrd="0" presId="urn:microsoft.com/office/officeart/2005/8/layout/vList2"/>
    <dgm:cxn modelId="{01D284E3-5BA2-419A-A298-EB67B0F954A9}" type="presParOf" srcId="{D41C24F7-7858-4353-8006-A39FED94F506}" destId="{17D21B78-59C8-4F75-8F99-F948BEA4EE50}" srcOrd="8" destOrd="0" presId="urn:microsoft.com/office/officeart/2005/8/layout/vList2"/>
    <dgm:cxn modelId="{2A57A6B6-E810-4ADB-88F0-37549B51FE51}" type="presParOf" srcId="{D41C24F7-7858-4353-8006-A39FED94F506}" destId="{B96A7591-B196-4386-B6BE-8A74488A169E}" srcOrd="9" destOrd="0" presId="urn:microsoft.com/office/officeart/2005/8/layout/vList2"/>
    <dgm:cxn modelId="{9D1F0A87-A812-4696-8012-6CB746C615CD}" type="presParOf" srcId="{D41C24F7-7858-4353-8006-A39FED94F506}" destId="{EB5B3913-187E-461C-BE02-66A779C51E3A}" srcOrd="10" destOrd="0" presId="urn:microsoft.com/office/officeart/2005/8/layout/vList2"/>
    <dgm:cxn modelId="{6DF49129-1A25-4B36-A6C7-33090CAC4179}" type="presParOf" srcId="{D41C24F7-7858-4353-8006-A39FED94F506}" destId="{05FE4EF9-BB8F-4F62-84FA-4989EFED49EF}" srcOrd="11" destOrd="0" presId="urn:microsoft.com/office/officeart/2005/8/layout/vList2"/>
    <dgm:cxn modelId="{DAB9F7AF-DDEA-46D7-A33D-02B92230A07F}" type="presParOf" srcId="{D41C24F7-7858-4353-8006-A39FED94F506}" destId="{BDE493F3-86FB-4521-AA4D-7FFB383E1939}" srcOrd="12" destOrd="0" presId="urn:microsoft.com/office/officeart/2005/8/layout/vList2"/>
    <dgm:cxn modelId="{27C60F0B-9D87-4C7C-874A-C376854FB67E}" type="presParOf" srcId="{D41C24F7-7858-4353-8006-A39FED94F506}" destId="{F51814C6-F65B-4EF8-8D5F-B7605B9E50E3}" srcOrd="13" destOrd="0" presId="urn:microsoft.com/office/officeart/2005/8/layout/vList2"/>
    <dgm:cxn modelId="{3FEDBB0E-944E-4EEB-ABB2-D774A432A508}" type="presParOf" srcId="{D41C24F7-7858-4353-8006-A39FED94F506}" destId="{A63A5E54-1421-4AA0-9F46-6344A42171EB}" srcOrd="14" destOrd="0" presId="urn:microsoft.com/office/officeart/2005/8/layout/vList2"/>
    <dgm:cxn modelId="{5720B340-8EE9-4066-B16B-A94A8516C957}" type="presParOf" srcId="{D41C24F7-7858-4353-8006-A39FED94F506}" destId="{D856008E-6E6B-4176-A487-E79BDE023B74}" srcOrd="15" destOrd="0" presId="urn:microsoft.com/office/officeart/2005/8/layout/vList2"/>
    <dgm:cxn modelId="{165478C7-D464-49EF-9993-EC3B9762BFD3}" type="presParOf" srcId="{D41C24F7-7858-4353-8006-A39FED94F506}" destId="{A4270DF9-85EE-478D-8E46-0FDD3D343D8E}" srcOrd="16" destOrd="0" presId="urn:microsoft.com/office/officeart/2005/8/layout/vList2"/>
    <dgm:cxn modelId="{2F0023A9-8ED8-4AAB-B380-F8198C60B6DD}" type="presParOf" srcId="{D41C24F7-7858-4353-8006-A39FED94F506}" destId="{19EE82A5-03E3-4319-B82F-D3953BFF769D}" srcOrd="17" destOrd="0" presId="urn:microsoft.com/office/officeart/2005/8/layout/vList2"/>
    <dgm:cxn modelId="{4D09BF83-4EAF-4DC7-BF05-373E507C530D}" type="presParOf" srcId="{D41C24F7-7858-4353-8006-A39FED94F506}" destId="{C2914C50-E0CE-4728-B760-251584FD6DF5}"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D51606-055E-4AB0-85B0-34852D37A286}">
      <dsp:nvSpPr>
        <dsp:cNvPr id="0" name=""/>
        <dsp:cNvSpPr/>
      </dsp:nvSpPr>
      <dsp:spPr>
        <a:xfrm>
          <a:off x="0" y="0"/>
          <a:ext cx="6172199" cy="1458919"/>
        </a:xfrm>
        <a:prstGeom prst="roundRect">
          <a:avLst>
            <a:gd name="adj" fmla="val 10000"/>
          </a:avLst>
        </a:prstGeom>
        <a:solidFill>
          <a:schemeClr val="accent4"/>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t>Team Organization and Planning</a:t>
          </a:r>
          <a:endParaRPr lang="en-US" sz="1800" b="1" kern="1200" dirty="0"/>
        </a:p>
        <a:p>
          <a:pPr marL="114300" lvl="1" indent="-114300" algn="l" defTabSz="622300">
            <a:lnSpc>
              <a:spcPct val="90000"/>
            </a:lnSpc>
            <a:spcBef>
              <a:spcPct val="0"/>
            </a:spcBef>
            <a:spcAft>
              <a:spcPct val="15000"/>
            </a:spcAft>
            <a:buChar char="••"/>
          </a:pPr>
          <a:r>
            <a:rPr lang="en-US" sz="1400" kern="1200" dirty="0" smtClean="0"/>
            <a:t>Customer Feedback</a:t>
          </a:r>
          <a:endParaRPr lang="en-US" sz="1400" kern="1200" dirty="0"/>
        </a:p>
        <a:p>
          <a:pPr marL="114300" lvl="1" indent="-114300" algn="l" defTabSz="622300">
            <a:lnSpc>
              <a:spcPct val="90000"/>
            </a:lnSpc>
            <a:spcBef>
              <a:spcPct val="0"/>
            </a:spcBef>
            <a:spcAft>
              <a:spcPct val="15000"/>
            </a:spcAft>
            <a:buChar char="••"/>
          </a:pPr>
          <a:r>
            <a:rPr lang="en-US" sz="1400" kern="1200" dirty="0" smtClean="0"/>
            <a:t>Colocation</a:t>
          </a:r>
          <a:endParaRPr lang="en-US" sz="1400" kern="1200" dirty="0"/>
        </a:p>
        <a:p>
          <a:pPr marL="114300" lvl="1" indent="-114300" algn="l" defTabSz="622300">
            <a:lnSpc>
              <a:spcPct val="90000"/>
            </a:lnSpc>
            <a:spcBef>
              <a:spcPct val="0"/>
            </a:spcBef>
            <a:spcAft>
              <a:spcPct val="15000"/>
            </a:spcAft>
            <a:buChar char="••"/>
          </a:pPr>
          <a:r>
            <a:rPr lang="en-US" sz="1400" kern="1200" dirty="0" smtClean="0"/>
            <a:t>Retrospectives</a:t>
          </a:r>
          <a:endParaRPr lang="en-US" sz="1400" kern="1200" dirty="0"/>
        </a:p>
      </dsp:txBody>
      <dsp:txXfrm>
        <a:off x="1376986" y="0"/>
        <a:ext cx="4795213" cy="1458919"/>
      </dsp:txXfrm>
    </dsp:sp>
    <dsp:sp modelId="{F0B04D5B-6636-41D0-8248-5965D40368C9}">
      <dsp:nvSpPr>
        <dsp:cNvPr id="0" name=""/>
        <dsp:cNvSpPr/>
      </dsp:nvSpPr>
      <dsp:spPr>
        <a:xfrm>
          <a:off x="142546" y="159274"/>
          <a:ext cx="1234440" cy="1140370"/>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4000" b="-4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347CA7-6B55-45B8-A729-2855B289DF89}">
      <dsp:nvSpPr>
        <dsp:cNvPr id="0" name=""/>
        <dsp:cNvSpPr/>
      </dsp:nvSpPr>
      <dsp:spPr>
        <a:xfrm>
          <a:off x="0" y="1600196"/>
          <a:ext cx="6172199" cy="1425463"/>
        </a:xfrm>
        <a:prstGeom prst="roundRect">
          <a:avLst>
            <a:gd name="adj" fmla="val 10000"/>
          </a:avLst>
        </a:prstGeom>
        <a:solidFill>
          <a:schemeClr val="accent2">
            <a:lumMod val="7500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t>Coding Techniques</a:t>
          </a:r>
          <a:endParaRPr lang="en-US" sz="1800" b="1" kern="1200" dirty="0"/>
        </a:p>
        <a:p>
          <a:pPr marL="114300" lvl="1" indent="-114300" algn="l" defTabSz="622300">
            <a:lnSpc>
              <a:spcPct val="90000"/>
            </a:lnSpc>
            <a:spcBef>
              <a:spcPct val="0"/>
            </a:spcBef>
            <a:spcAft>
              <a:spcPct val="15000"/>
            </a:spcAft>
            <a:buChar char="••"/>
          </a:pPr>
          <a:r>
            <a:rPr lang="en-US" sz="1400" kern="1200" dirty="0" smtClean="0"/>
            <a:t>Source Control</a:t>
          </a:r>
          <a:endParaRPr lang="en-US" sz="1400" kern="1200" dirty="0"/>
        </a:p>
        <a:p>
          <a:pPr marL="114300" lvl="1" indent="-114300" algn="l" defTabSz="622300">
            <a:lnSpc>
              <a:spcPct val="90000"/>
            </a:lnSpc>
            <a:spcBef>
              <a:spcPct val="0"/>
            </a:spcBef>
            <a:spcAft>
              <a:spcPct val="15000"/>
            </a:spcAft>
            <a:buChar char="••"/>
          </a:pPr>
          <a:r>
            <a:rPr lang="en-US" sz="1400" kern="1200" dirty="0" smtClean="0"/>
            <a:t>Continuous Integration</a:t>
          </a:r>
          <a:endParaRPr lang="en-US" sz="1400" kern="1200" dirty="0"/>
        </a:p>
        <a:p>
          <a:pPr marL="114300" lvl="1" indent="-114300" algn="l" defTabSz="622300">
            <a:lnSpc>
              <a:spcPct val="90000"/>
            </a:lnSpc>
            <a:spcBef>
              <a:spcPct val="0"/>
            </a:spcBef>
            <a:spcAft>
              <a:spcPct val="15000"/>
            </a:spcAft>
            <a:buChar char="••"/>
          </a:pPr>
          <a:r>
            <a:rPr lang="en-US" sz="1400" kern="1200" dirty="0" smtClean="0"/>
            <a:t>Test-Driven Development</a:t>
          </a:r>
          <a:endParaRPr lang="en-US" sz="1400" kern="1200" dirty="0"/>
        </a:p>
      </dsp:txBody>
      <dsp:txXfrm>
        <a:off x="1376986" y="1600196"/>
        <a:ext cx="4795213" cy="1425463"/>
      </dsp:txXfrm>
    </dsp:sp>
    <dsp:sp modelId="{DE875381-9C4E-4445-B06A-7FE41FFC1F21}">
      <dsp:nvSpPr>
        <dsp:cNvPr id="0" name=""/>
        <dsp:cNvSpPr/>
      </dsp:nvSpPr>
      <dsp:spPr>
        <a:xfrm>
          <a:off x="142546" y="1744011"/>
          <a:ext cx="1234440" cy="1140370"/>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000" b="-4000"/>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AAFE772-5009-4C41-8367-67F9B7CC8075}">
      <dsp:nvSpPr>
        <dsp:cNvPr id="0" name=""/>
        <dsp:cNvSpPr/>
      </dsp:nvSpPr>
      <dsp:spPr>
        <a:xfrm>
          <a:off x="0" y="3169475"/>
          <a:ext cx="6172199" cy="1425463"/>
        </a:xfrm>
        <a:prstGeom prst="roundRect">
          <a:avLst>
            <a:gd name="adj" fmla="val 10000"/>
          </a:avLst>
        </a:prstGeom>
        <a:solidFill>
          <a:schemeClr val="accent6"/>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1" kern="1200" dirty="0" smtClean="0"/>
            <a:t>Testing and Deployment</a:t>
          </a:r>
          <a:endParaRPr lang="en-US" sz="1800" b="1" kern="1200" dirty="0"/>
        </a:p>
        <a:p>
          <a:pPr marL="114300" lvl="1" indent="-114300" algn="l" defTabSz="622300">
            <a:lnSpc>
              <a:spcPct val="90000"/>
            </a:lnSpc>
            <a:spcBef>
              <a:spcPct val="0"/>
            </a:spcBef>
            <a:spcAft>
              <a:spcPct val="15000"/>
            </a:spcAft>
            <a:buChar char="••"/>
          </a:pPr>
          <a:r>
            <a:rPr lang="en-US" sz="1400" kern="1200" dirty="0" smtClean="0"/>
            <a:t>Layered Testing</a:t>
          </a:r>
          <a:endParaRPr lang="en-US" sz="1400" kern="1200" dirty="0"/>
        </a:p>
        <a:p>
          <a:pPr marL="114300" lvl="1" indent="-114300" algn="l" defTabSz="622300">
            <a:lnSpc>
              <a:spcPct val="90000"/>
            </a:lnSpc>
            <a:spcBef>
              <a:spcPct val="0"/>
            </a:spcBef>
            <a:spcAft>
              <a:spcPct val="15000"/>
            </a:spcAft>
            <a:buChar char="••"/>
          </a:pPr>
          <a:r>
            <a:rPr lang="en-US" sz="1400" kern="1200" dirty="0" smtClean="0"/>
            <a:t>Automation</a:t>
          </a:r>
          <a:endParaRPr lang="en-US" sz="1400" kern="1200" dirty="0"/>
        </a:p>
        <a:p>
          <a:pPr marL="114300" lvl="1" indent="-114300" algn="l" defTabSz="622300">
            <a:lnSpc>
              <a:spcPct val="90000"/>
            </a:lnSpc>
            <a:spcBef>
              <a:spcPct val="0"/>
            </a:spcBef>
            <a:spcAft>
              <a:spcPct val="15000"/>
            </a:spcAft>
            <a:buChar char="••"/>
          </a:pPr>
          <a:r>
            <a:rPr lang="en-US" sz="1400" kern="1200" dirty="0" err="1" smtClean="0"/>
            <a:t>DevOps</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1376986" y="3169475"/>
        <a:ext cx="4795213" cy="1425463"/>
      </dsp:txXfrm>
    </dsp:sp>
    <dsp:sp modelId="{3831A7DA-DA26-4526-BF0D-B1D8D04AB8A6}">
      <dsp:nvSpPr>
        <dsp:cNvPr id="0" name=""/>
        <dsp:cNvSpPr/>
      </dsp:nvSpPr>
      <dsp:spPr>
        <a:xfrm>
          <a:off x="142546" y="3312021"/>
          <a:ext cx="1234440" cy="114037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624749-6FEA-4D85-BF4C-9640B6E7F0ED}">
      <dsp:nvSpPr>
        <dsp:cNvPr id="0" name=""/>
        <dsp:cNvSpPr/>
      </dsp:nvSpPr>
      <dsp:spPr>
        <a:xfrm>
          <a:off x="0" y="21374"/>
          <a:ext cx="5562600" cy="482625"/>
        </a:xfrm>
        <a:prstGeom prst="roundRect">
          <a:avLst/>
        </a:prstGeom>
        <a:solidFill>
          <a:schemeClr val="bg1"/>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a:t>
          </a:r>
          <a:endParaRPr lang="en-US" sz="2000" kern="1200" dirty="0">
            <a:solidFill>
              <a:schemeClr val="tx1"/>
            </a:solidFill>
          </a:endParaRPr>
        </a:p>
      </dsp:txBody>
      <dsp:txXfrm>
        <a:off x="23560" y="44934"/>
        <a:ext cx="5515480" cy="435505"/>
      </dsp:txXfrm>
    </dsp:sp>
    <dsp:sp modelId="{0FFF3DE7-3C05-4438-8C26-CE74339D07F3}">
      <dsp:nvSpPr>
        <dsp:cNvPr id="0" name=""/>
        <dsp:cNvSpPr/>
      </dsp:nvSpPr>
      <dsp:spPr>
        <a:xfrm>
          <a:off x="0" y="547199"/>
          <a:ext cx="5562600" cy="482625"/>
        </a:xfrm>
        <a:prstGeom prst="roundRect">
          <a:avLst/>
        </a:prstGeom>
        <a:solidFill>
          <a:schemeClr val="bg1">
            <a:lumMod val="95000"/>
          </a:schemeClr>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Short Iterations  /  Continuous Delivery</a:t>
          </a:r>
          <a:endParaRPr lang="en-US" sz="2000" b="1" kern="1200" dirty="0">
            <a:solidFill>
              <a:schemeClr val="tx1"/>
            </a:solidFill>
          </a:endParaRPr>
        </a:p>
      </dsp:txBody>
      <dsp:txXfrm>
        <a:off x="23560" y="570759"/>
        <a:ext cx="5515480" cy="435505"/>
      </dsp:txXfrm>
    </dsp:sp>
    <dsp:sp modelId="{E6CD8797-A47E-4F68-97A9-F422F4256E5C}">
      <dsp:nvSpPr>
        <dsp:cNvPr id="0" name=""/>
        <dsp:cNvSpPr/>
      </dsp:nvSpPr>
      <dsp:spPr>
        <a:xfrm>
          <a:off x="0" y="1073024"/>
          <a:ext cx="5562600" cy="482625"/>
        </a:xfrm>
        <a:prstGeom prst="roundRect">
          <a:avLst/>
        </a:prstGeom>
        <a:solidFill>
          <a:schemeClr val="bg1">
            <a:lumMod val="85000"/>
          </a:schemeClr>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Pair Programming /  Continuous Review</a:t>
          </a:r>
          <a:endParaRPr lang="en-US" sz="2000" b="1" kern="1200" dirty="0">
            <a:solidFill>
              <a:schemeClr val="tx1"/>
            </a:solidFill>
          </a:endParaRPr>
        </a:p>
      </dsp:txBody>
      <dsp:txXfrm>
        <a:off x="23560" y="1096584"/>
        <a:ext cx="5515480" cy="435505"/>
      </dsp:txXfrm>
    </dsp:sp>
    <dsp:sp modelId="{999C5EC0-84F1-4C4D-BC93-41B9E69523FA}">
      <dsp:nvSpPr>
        <dsp:cNvPr id="0" name=""/>
        <dsp:cNvSpPr/>
      </dsp:nvSpPr>
      <dsp:spPr>
        <a:xfrm>
          <a:off x="0" y="1598849"/>
          <a:ext cx="5562600" cy="482625"/>
        </a:xfrm>
        <a:prstGeom prst="roundRect">
          <a:avLst/>
        </a:prstGeom>
        <a:solidFill>
          <a:srgbClr val="F7E3FD"/>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tx1"/>
              </a:solidFill>
            </a:rPr>
            <a:t>Collective Code Ownership</a:t>
          </a:r>
          <a:endParaRPr lang="en-US" sz="2000" b="1" kern="1200" dirty="0">
            <a:solidFill>
              <a:schemeClr val="tx1"/>
            </a:solidFill>
          </a:endParaRPr>
        </a:p>
      </dsp:txBody>
      <dsp:txXfrm>
        <a:off x="23560" y="1622409"/>
        <a:ext cx="5515480" cy="435505"/>
      </dsp:txXfrm>
    </dsp:sp>
    <dsp:sp modelId="{17D21B78-59C8-4F75-8F99-F948BEA4EE50}">
      <dsp:nvSpPr>
        <dsp:cNvPr id="0" name=""/>
        <dsp:cNvSpPr/>
      </dsp:nvSpPr>
      <dsp:spPr>
        <a:xfrm>
          <a:off x="0" y="2124674"/>
          <a:ext cx="5562600" cy="482625"/>
        </a:xfrm>
        <a:prstGeom prst="roundRect">
          <a:avLst/>
        </a:prstGeom>
        <a:solidFill>
          <a:srgbClr val="CC66FF"/>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Test Driven Development</a:t>
          </a:r>
        </a:p>
      </dsp:txBody>
      <dsp:txXfrm>
        <a:off x="23560" y="2148234"/>
        <a:ext cx="5515480" cy="435505"/>
      </dsp:txXfrm>
    </dsp:sp>
    <dsp:sp modelId="{EB5B3913-187E-461C-BE02-66A779C51E3A}">
      <dsp:nvSpPr>
        <dsp:cNvPr id="0" name=""/>
        <dsp:cNvSpPr/>
      </dsp:nvSpPr>
      <dsp:spPr>
        <a:xfrm>
          <a:off x="0" y="2650499"/>
          <a:ext cx="5562600" cy="482625"/>
        </a:xfrm>
        <a:prstGeom prst="roundRect">
          <a:avLst/>
        </a:prstGeom>
        <a:solidFill>
          <a:srgbClr val="00B0F0"/>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Refactoring</a:t>
          </a:r>
        </a:p>
      </dsp:txBody>
      <dsp:txXfrm>
        <a:off x="23560" y="2674059"/>
        <a:ext cx="5515480" cy="435505"/>
      </dsp:txXfrm>
    </dsp:sp>
    <dsp:sp modelId="{BDE493F3-86FB-4521-AA4D-7FFB383E1939}">
      <dsp:nvSpPr>
        <dsp:cNvPr id="0" name=""/>
        <dsp:cNvSpPr/>
      </dsp:nvSpPr>
      <dsp:spPr>
        <a:xfrm>
          <a:off x="0" y="3176324"/>
          <a:ext cx="5562600" cy="482625"/>
        </a:xfrm>
        <a:prstGeom prst="roundRect">
          <a:avLst/>
        </a:prstGeom>
        <a:solidFill>
          <a:srgbClr val="00B050"/>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Unit Testing</a:t>
          </a:r>
          <a:endParaRPr lang="en-US" sz="2000" b="1" kern="1200" dirty="0"/>
        </a:p>
      </dsp:txBody>
      <dsp:txXfrm>
        <a:off x="23560" y="3199884"/>
        <a:ext cx="5515480" cy="435505"/>
      </dsp:txXfrm>
    </dsp:sp>
    <dsp:sp modelId="{A63A5E54-1421-4AA0-9F46-6344A42171EB}">
      <dsp:nvSpPr>
        <dsp:cNvPr id="0" name=""/>
        <dsp:cNvSpPr/>
      </dsp:nvSpPr>
      <dsp:spPr>
        <a:xfrm>
          <a:off x="0" y="3702149"/>
          <a:ext cx="5562600" cy="482625"/>
        </a:xfrm>
        <a:prstGeom prst="roundRect">
          <a:avLst/>
        </a:prstGeom>
        <a:solidFill>
          <a:srgbClr val="FFFF00"/>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chemeClr val="tx1"/>
              </a:solidFill>
            </a:rPr>
            <a:t>Continuous Integration</a:t>
          </a:r>
        </a:p>
      </dsp:txBody>
      <dsp:txXfrm>
        <a:off x="23560" y="3725709"/>
        <a:ext cx="5515480" cy="435505"/>
      </dsp:txXfrm>
    </dsp:sp>
    <dsp:sp modelId="{A4270DF9-85EE-478D-8E46-0FDD3D343D8E}">
      <dsp:nvSpPr>
        <dsp:cNvPr id="0" name=""/>
        <dsp:cNvSpPr/>
      </dsp:nvSpPr>
      <dsp:spPr>
        <a:xfrm>
          <a:off x="0" y="4227974"/>
          <a:ext cx="5562600" cy="482625"/>
        </a:xfrm>
        <a:prstGeom prst="roundRect">
          <a:avLst/>
        </a:prstGeom>
        <a:solidFill>
          <a:srgbClr val="FFC000"/>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chemeClr val="tx1"/>
              </a:solidFill>
            </a:rPr>
            <a:t>Common </a:t>
          </a:r>
          <a:r>
            <a:rPr lang="en-US" sz="2000" b="1" kern="1200" dirty="0" smtClean="0">
              <a:solidFill>
                <a:schemeClr val="tx1"/>
              </a:solidFill>
            </a:rPr>
            <a:t>Code Convention</a:t>
          </a:r>
          <a:endParaRPr lang="en-US" sz="2000" b="1" kern="1200" dirty="0">
            <a:solidFill>
              <a:schemeClr val="tx1"/>
            </a:solidFill>
          </a:endParaRPr>
        </a:p>
      </dsp:txBody>
      <dsp:txXfrm>
        <a:off x="23560" y="4251534"/>
        <a:ext cx="5515480" cy="435505"/>
      </dsp:txXfrm>
    </dsp:sp>
    <dsp:sp modelId="{C2914C50-E0CE-4728-B760-251584FD6DF5}">
      <dsp:nvSpPr>
        <dsp:cNvPr id="0" name=""/>
        <dsp:cNvSpPr/>
      </dsp:nvSpPr>
      <dsp:spPr>
        <a:xfrm>
          <a:off x="0" y="4753799"/>
          <a:ext cx="5562600" cy="482625"/>
        </a:xfrm>
        <a:prstGeom prst="roundRect">
          <a:avLst/>
        </a:prstGeom>
        <a:solidFill>
          <a:srgbClr val="FF0000"/>
        </a:solid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Revision </a:t>
          </a:r>
          <a:r>
            <a:rPr lang="en-US" sz="2000" b="1" kern="1200" dirty="0" smtClean="0"/>
            <a:t>Control</a:t>
          </a:r>
          <a:endParaRPr lang="en-US" sz="2000" b="1" kern="1200" dirty="0"/>
        </a:p>
      </dsp:txBody>
      <dsp:txXfrm>
        <a:off x="23560" y="4777359"/>
        <a:ext cx="5515480" cy="4355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F0F4F4-E691-40BB-B73E-EE261C8C33AB}">
      <dsp:nvSpPr>
        <dsp:cNvPr id="0" name=""/>
        <dsp:cNvSpPr/>
      </dsp:nvSpPr>
      <dsp:spPr>
        <a:xfrm>
          <a:off x="0" y="871020"/>
          <a:ext cx="6096000" cy="887809"/>
        </a:xfrm>
        <a:prstGeom prst="rightArrow">
          <a:avLst>
            <a:gd name="adj1" fmla="val 50000"/>
            <a:gd name="adj2" fmla="val 50000"/>
          </a:avLst>
        </a:prstGeom>
        <a:solidFill>
          <a:srgbClr val="0070C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40940" numCol="1" spcCol="1270" anchor="ctr" anchorCtr="0">
          <a:noAutofit/>
        </a:bodyPr>
        <a:lstStyle/>
        <a:p>
          <a:pPr lvl="0" algn="l" defTabSz="755650">
            <a:lnSpc>
              <a:spcPct val="90000"/>
            </a:lnSpc>
            <a:spcBef>
              <a:spcPct val="0"/>
            </a:spcBef>
            <a:spcAft>
              <a:spcPct val="35000"/>
            </a:spcAft>
          </a:pPr>
          <a:r>
            <a:rPr lang="en-US" sz="1700" kern="1200" dirty="0" smtClean="0"/>
            <a:t>Product Life Cycle</a:t>
          </a:r>
          <a:endParaRPr lang="en-US" sz="1700" kern="1200" dirty="0"/>
        </a:p>
      </dsp:txBody>
      <dsp:txXfrm>
        <a:off x="0" y="1092972"/>
        <a:ext cx="5874048" cy="443905"/>
      </dsp:txXfrm>
    </dsp:sp>
    <dsp:sp modelId="{62BE8AB7-3066-4BFF-B46D-2FD89EA0136D}">
      <dsp:nvSpPr>
        <dsp:cNvPr id="0" name=""/>
        <dsp:cNvSpPr/>
      </dsp:nvSpPr>
      <dsp:spPr>
        <a:xfrm>
          <a:off x="0" y="1555649"/>
          <a:ext cx="1877568" cy="1710248"/>
        </a:xfrm>
        <a:prstGeom prst="rect">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Release Cadence</a:t>
          </a:r>
        </a:p>
        <a:p>
          <a:pPr lvl="0" algn="l" defTabSz="755650">
            <a:lnSpc>
              <a:spcPct val="90000"/>
            </a:lnSpc>
            <a:spcBef>
              <a:spcPct val="0"/>
            </a:spcBef>
            <a:spcAft>
              <a:spcPct val="35000"/>
            </a:spcAft>
          </a:pPr>
          <a:r>
            <a:rPr lang="en-US" sz="1700" kern="1200" dirty="0" smtClean="0"/>
            <a:t>Activities</a:t>
          </a:r>
        </a:p>
        <a:p>
          <a:pPr lvl="0" algn="l" defTabSz="755650">
            <a:lnSpc>
              <a:spcPct val="90000"/>
            </a:lnSpc>
            <a:spcBef>
              <a:spcPct val="0"/>
            </a:spcBef>
            <a:spcAft>
              <a:spcPct val="35000"/>
            </a:spcAft>
          </a:pPr>
          <a:r>
            <a:rPr lang="en-US" sz="1700" kern="1200" dirty="0" smtClean="0"/>
            <a:t>Team Structure</a:t>
          </a:r>
        </a:p>
      </dsp:txBody>
      <dsp:txXfrm>
        <a:off x="0" y="1555649"/>
        <a:ext cx="1877568" cy="1710248"/>
      </dsp:txXfrm>
    </dsp:sp>
    <dsp:sp modelId="{8716E9FB-0B6F-4C98-8221-2A8DF52C06B7}">
      <dsp:nvSpPr>
        <dsp:cNvPr id="0" name=""/>
        <dsp:cNvSpPr/>
      </dsp:nvSpPr>
      <dsp:spPr>
        <a:xfrm>
          <a:off x="1877568" y="1166956"/>
          <a:ext cx="4218432" cy="887809"/>
        </a:xfrm>
        <a:prstGeom prst="rightArrow">
          <a:avLst>
            <a:gd name="adj1" fmla="val 50000"/>
            <a:gd name="adj2" fmla="val 50000"/>
          </a:avLst>
        </a:prstGeom>
        <a:solidFill>
          <a:srgbClr val="00B050"/>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40940" numCol="1" spcCol="1270" anchor="ctr" anchorCtr="0">
          <a:noAutofit/>
        </a:bodyPr>
        <a:lstStyle/>
        <a:p>
          <a:pPr lvl="0" algn="l" defTabSz="755650">
            <a:lnSpc>
              <a:spcPct val="90000"/>
            </a:lnSpc>
            <a:spcBef>
              <a:spcPct val="0"/>
            </a:spcBef>
            <a:spcAft>
              <a:spcPct val="35000"/>
            </a:spcAft>
          </a:pPr>
          <a:r>
            <a:rPr lang="en-US" sz="1700" kern="1200" dirty="0" smtClean="0"/>
            <a:t>Product  Architecture Specification</a:t>
          </a:r>
          <a:endParaRPr lang="en-US" sz="1700" kern="1200" dirty="0"/>
        </a:p>
      </dsp:txBody>
      <dsp:txXfrm>
        <a:off x="1877568" y="1388908"/>
        <a:ext cx="3996480" cy="443905"/>
      </dsp:txXfrm>
    </dsp:sp>
    <dsp:sp modelId="{C8BB40FB-66F0-4A5E-AAA5-95E5CCAB756B}">
      <dsp:nvSpPr>
        <dsp:cNvPr id="0" name=""/>
        <dsp:cNvSpPr/>
      </dsp:nvSpPr>
      <dsp:spPr>
        <a:xfrm>
          <a:off x="1877568" y="1851586"/>
          <a:ext cx="1877568" cy="1710248"/>
        </a:xfrm>
        <a:prstGeom prst="rect">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Behaviors</a:t>
          </a:r>
        </a:p>
        <a:p>
          <a:pPr lvl="0" algn="l" defTabSz="755650">
            <a:lnSpc>
              <a:spcPct val="90000"/>
            </a:lnSpc>
            <a:spcBef>
              <a:spcPct val="0"/>
            </a:spcBef>
            <a:spcAft>
              <a:spcPct val="35000"/>
            </a:spcAft>
          </a:pPr>
          <a:r>
            <a:rPr lang="en-US" sz="1700" kern="1200" dirty="0" smtClean="0"/>
            <a:t>Modules</a:t>
          </a:r>
        </a:p>
        <a:p>
          <a:pPr lvl="0" algn="l" defTabSz="755650">
            <a:lnSpc>
              <a:spcPct val="90000"/>
            </a:lnSpc>
            <a:spcBef>
              <a:spcPct val="0"/>
            </a:spcBef>
            <a:spcAft>
              <a:spcPct val="35000"/>
            </a:spcAft>
          </a:pPr>
          <a:r>
            <a:rPr lang="en-US" sz="1700" kern="1200" dirty="0" smtClean="0"/>
            <a:t>Layers</a:t>
          </a:r>
        </a:p>
        <a:p>
          <a:pPr lvl="0" algn="l" defTabSz="755650">
            <a:lnSpc>
              <a:spcPct val="90000"/>
            </a:lnSpc>
            <a:spcBef>
              <a:spcPct val="0"/>
            </a:spcBef>
            <a:spcAft>
              <a:spcPct val="35000"/>
            </a:spcAft>
          </a:pPr>
          <a:r>
            <a:rPr lang="en-US" sz="1700" kern="1200" dirty="0" smtClean="0"/>
            <a:t>Interfaces</a:t>
          </a:r>
        </a:p>
        <a:p>
          <a:pPr lvl="0" algn="l" defTabSz="755650">
            <a:lnSpc>
              <a:spcPct val="90000"/>
            </a:lnSpc>
            <a:spcBef>
              <a:spcPct val="0"/>
            </a:spcBef>
            <a:spcAft>
              <a:spcPct val="35000"/>
            </a:spcAft>
          </a:pPr>
          <a:r>
            <a:rPr lang="en-US" sz="1700" kern="1200" dirty="0" smtClean="0"/>
            <a:t>Protocols</a:t>
          </a:r>
          <a:endParaRPr lang="en-US" sz="1700" kern="1200" dirty="0"/>
        </a:p>
      </dsp:txBody>
      <dsp:txXfrm>
        <a:off x="1877568" y="1851586"/>
        <a:ext cx="1877568" cy="1710248"/>
      </dsp:txXfrm>
    </dsp:sp>
    <dsp:sp modelId="{65D8B4A8-2D47-4FD5-8859-514E3D584508}">
      <dsp:nvSpPr>
        <dsp:cNvPr id="0" name=""/>
        <dsp:cNvSpPr/>
      </dsp:nvSpPr>
      <dsp:spPr>
        <a:xfrm>
          <a:off x="3755136" y="1462893"/>
          <a:ext cx="2340864" cy="887809"/>
        </a:xfrm>
        <a:prstGeom prst="rightArrow">
          <a:avLst>
            <a:gd name="adj1" fmla="val 50000"/>
            <a:gd name="adj2" fmla="val 50000"/>
          </a:avLst>
        </a:prstGeom>
        <a:solidFill>
          <a:schemeClr val="accent6"/>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254000" bIns="140940" numCol="1" spcCol="1270" anchor="ctr" anchorCtr="0">
          <a:noAutofit/>
        </a:bodyPr>
        <a:lstStyle/>
        <a:p>
          <a:pPr lvl="0" algn="l" defTabSz="755650">
            <a:lnSpc>
              <a:spcPct val="90000"/>
            </a:lnSpc>
            <a:spcBef>
              <a:spcPct val="0"/>
            </a:spcBef>
            <a:spcAft>
              <a:spcPct val="35000"/>
            </a:spcAft>
          </a:pPr>
          <a:r>
            <a:rPr lang="en-US" sz="1700" kern="1200" dirty="0" smtClean="0"/>
            <a:t>Coding Convention</a:t>
          </a:r>
          <a:endParaRPr lang="en-US" sz="1700" kern="1200" dirty="0"/>
        </a:p>
      </dsp:txBody>
      <dsp:txXfrm>
        <a:off x="3755136" y="1684845"/>
        <a:ext cx="2118912" cy="443905"/>
      </dsp:txXfrm>
    </dsp:sp>
    <dsp:sp modelId="{BB5E5017-1B1A-44AD-A424-1A8F3E4A8413}">
      <dsp:nvSpPr>
        <dsp:cNvPr id="0" name=""/>
        <dsp:cNvSpPr/>
      </dsp:nvSpPr>
      <dsp:spPr>
        <a:xfrm>
          <a:off x="3755136" y="2147522"/>
          <a:ext cx="1877568" cy="1685219"/>
        </a:xfrm>
        <a:prstGeom prst="rect">
          <a:avLst/>
        </a:prstGeom>
        <a:solidFill>
          <a:schemeClr val="lt1">
            <a:hueOff val="0"/>
            <a:satOff val="0"/>
            <a:lumOff val="0"/>
            <a:alphaOff val="0"/>
          </a:schemeClr>
        </a:solidFill>
        <a:ln w="48000" cap="flat" cmpd="thickThin"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Language</a:t>
          </a:r>
        </a:p>
        <a:p>
          <a:pPr lvl="0" algn="l" defTabSz="755650">
            <a:lnSpc>
              <a:spcPct val="90000"/>
            </a:lnSpc>
            <a:spcBef>
              <a:spcPct val="0"/>
            </a:spcBef>
            <a:spcAft>
              <a:spcPct val="35000"/>
            </a:spcAft>
          </a:pPr>
          <a:r>
            <a:rPr lang="en-US" sz="1700" kern="1200" dirty="0" smtClean="0"/>
            <a:t>Complexity</a:t>
          </a:r>
        </a:p>
        <a:p>
          <a:pPr lvl="0" algn="l" defTabSz="755650">
            <a:lnSpc>
              <a:spcPct val="90000"/>
            </a:lnSpc>
            <a:spcBef>
              <a:spcPct val="0"/>
            </a:spcBef>
            <a:spcAft>
              <a:spcPct val="35000"/>
            </a:spcAft>
          </a:pPr>
          <a:r>
            <a:rPr lang="en-US" sz="1700" kern="1200" dirty="0" smtClean="0"/>
            <a:t>Implementation</a:t>
          </a:r>
        </a:p>
        <a:p>
          <a:pPr lvl="0" algn="l" defTabSz="755650">
            <a:lnSpc>
              <a:spcPct val="90000"/>
            </a:lnSpc>
            <a:spcBef>
              <a:spcPct val="0"/>
            </a:spcBef>
            <a:spcAft>
              <a:spcPct val="35000"/>
            </a:spcAft>
          </a:pPr>
          <a:r>
            <a:rPr lang="en-US" sz="1700" kern="1200" dirty="0" smtClean="0"/>
            <a:t>Style</a:t>
          </a:r>
        </a:p>
        <a:p>
          <a:pPr lvl="0" algn="l" defTabSz="755650">
            <a:lnSpc>
              <a:spcPct val="90000"/>
            </a:lnSpc>
            <a:spcBef>
              <a:spcPct val="0"/>
            </a:spcBef>
            <a:spcAft>
              <a:spcPct val="35000"/>
            </a:spcAft>
          </a:pPr>
          <a:r>
            <a:rPr lang="en-US" sz="1700" kern="1200" dirty="0" smtClean="0"/>
            <a:t>Tools</a:t>
          </a:r>
          <a:endParaRPr lang="en-US" sz="1700" kern="1200" dirty="0"/>
        </a:p>
      </dsp:txBody>
      <dsp:txXfrm>
        <a:off x="3755136" y="2147522"/>
        <a:ext cx="1877568" cy="1685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C3CDA2-E4D5-4E2E-AD0F-A4BA3CCDE1FF}">
      <dsp:nvSpPr>
        <dsp:cNvPr id="0" name=""/>
        <dsp:cNvSpPr/>
      </dsp:nvSpPr>
      <dsp:spPr>
        <a:xfrm>
          <a:off x="820102" y="18201"/>
          <a:ext cx="1421777" cy="1421849"/>
        </a:xfrm>
        <a:prstGeom prst="circularArrow">
          <a:avLst>
            <a:gd name="adj1" fmla="val 10980"/>
            <a:gd name="adj2" fmla="val 1142322"/>
            <a:gd name="adj3" fmla="val 4500000"/>
            <a:gd name="adj4" fmla="val 10800000"/>
            <a:gd name="adj5" fmla="val 12500"/>
          </a:avLst>
        </a:prstGeom>
        <a:solidFill>
          <a:schemeClr val="accent3">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B2CE1B-704C-4987-B4B8-38AEA4F96FE6}">
      <dsp:nvSpPr>
        <dsp:cNvPr id="0" name=""/>
        <dsp:cNvSpPr/>
      </dsp:nvSpPr>
      <dsp:spPr>
        <a:xfrm>
          <a:off x="1134008" y="533151"/>
          <a:ext cx="793432" cy="39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Extract</a:t>
          </a:r>
          <a:endParaRPr lang="en-US" sz="1600" b="1" kern="1200" dirty="0">
            <a:solidFill>
              <a:schemeClr val="bg1"/>
            </a:solidFill>
          </a:endParaRPr>
        </a:p>
      </dsp:txBody>
      <dsp:txXfrm>
        <a:off x="1134008" y="533151"/>
        <a:ext cx="793432" cy="396538"/>
      </dsp:txXfrm>
    </dsp:sp>
    <dsp:sp modelId="{792F02B8-12C4-4EBE-8775-1BC6749DF98B}">
      <dsp:nvSpPr>
        <dsp:cNvPr id="0" name=""/>
        <dsp:cNvSpPr/>
      </dsp:nvSpPr>
      <dsp:spPr>
        <a:xfrm>
          <a:off x="425119" y="835145"/>
          <a:ext cx="1421777" cy="1421849"/>
        </a:xfrm>
        <a:prstGeom prst="leftCircularArrow">
          <a:avLst>
            <a:gd name="adj1" fmla="val 10980"/>
            <a:gd name="adj2" fmla="val 1142322"/>
            <a:gd name="adj3" fmla="val 6300000"/>
            <a:gd name="adj4" fmla="val 18900000"/>
            <a:gd name="adj5" fmla="val 12500"/>
          </a:avLst>
        </a:prstGeom>
        <a:solidFill>
          <a:schemeClr val="accent3">
            <a:hueOff val="-3450900"/>
            <a:satOff val="-9096"/>
            <a:lumOff val="-2353"/>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D1FB45-2DE4-407C-BE41-278EC44DAD59}">
      <dsp:nvSpPr>
        <dsp:cNvPr id="0" name=""/>
        <dsp:cNvSpPr/>
      </dsp:nvSpPr>
      <dsp:spPr>
        <a:xfrm>
          <a:off x="737425" y="1351931"/>
          <a:ext cx="793432" cy="39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Refactor</a:t>
          </a:r>
          <a:endParaRPr lang="en-US" sz="1600" b="1" kern="1200" dirty="0">
            <a:solidFill>
              <a:schemeClr val="bg1"/>
            </a:solidFill>
          </a:endParaRPr>
        </a:p>
      </dsp:txBody>
      <dsp:txXfrm>
        <a:off x="737425" y="1351931"/>
        <a:ext cx="793432" cy="396538"/>
      </dsp:txXfrm>
    </dsp:sp>
    <dsp:sp modelId="{EB83869F-B5E7-4054-9DC7-6107D45DA2F4}">
      <dsp:nvSpPr>
        <dsp:cNvPr id="0" name=""/>
        <dsp:cNvSpPr/>
      </dsp:nvSpPr>
      <dsp:spPr>
        <a:xfrm>
          <a:off x="820102" y="1655760"/>
          <a:ext cx="1421777" cy="1421849"/>
        </a:xfrm>
        <a:prstGeom prst="circularArrow">
          <a:avLst>
            <a:gd name="adj1" fmla="val 10980"/>
            <a:gd name="adj2" fmla="val 1142322"/>
            <a:gd name="adj3" fmla="val 4500000"/>
            <a:gd name="adj4" fmla="val 13500000"/>
            <a:gd name="adj5" fmla="val 12500"/>
          </a:avLst>
        </a:prstGeom>
        <a:solidFill>
          <a:schemeClr val="accent3">
            <a:hueOff val="-6901799"/>
            <a:satOff val="-18192"/>
            <a:lumOff val="-4706"/>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D5CCF-FEB2-4122-A4A8-6AA5E9CEE4B2}">
      <dsp:nvSpPr>
        <dsp:cNvPr id="0" name=""/>
        <dsp:cNvSpPr/>
      </dsp:nvSpPr>
      <dsp:spPr>
        <a:xfrm>
          <a:off x="1134008" y="2170251"/>
          <a:ext cx="793432" cy="39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Test</a:t>
          </a:r>
          <a:endParaRPr lang="en-US" sz="1600" b="1" kern="1200" dirty="0">
            <a:solidFill>
              <a:schemeClr val="bg1"/>
            </a:solidFill>
          </a:endParaRPr>
        </a:p>
      </dsp:txBody>
      <dsp:txXfrm>
        <a:off x="1134008" y="2170251"/>
        <a:ext cx="793432" cy="396538"/>
      </dsp:txXfrm>
    </dsp:sp>
    <dsp:sp modelId="{6E3B02DE-2B3E-45E9-8F65-93FBED12622F}">
      <dsp:nvSpPr>
        <dsp:cNvPr id="0" name=""/>
        <dsp:cNvSpPr/>
      </dsp:nvSpPr>
      <dsp:spPr>
        <a:xfrm>
          <a:off x="425119" y="2474081"/>
          <a:ext cx="1421777" cy="1421849"/>
        </a:xfrm>
        <a:prstGeom prst="leftCircularArrow">
          <a:avLst>
            <a:gd name="adj1" fmla="val 10980"/>
            <a:gd name="adj2" fmla="val 1142322"/>
            <a:gd name="adj3" fmla="val 6300000"/>
            <a:gd name="adj4" fmla="val 18900000"/>
            <a:gd name="adj5" fmla="val 12500"/>
          </a:avLst>
        </a:prstGeom>
        <a:solidFill>
          <a:schemeClr val="accent3">
            <a:hueOff val="-10352699"/>
            <a:satOff val="-27289"/>
            <a:lumOff val="-7059"/>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89752-88B7-4011-AA31-CA40C6B872A6}">
      <dsp:nvSpPr>
        <dsp:cNvPr id="0" name=""/>
        <dsp:cNvSpPr/>
      </dsp:nvSpPr>
      <dsp:spPr>
        <a:xfrm>
          <a:off x="737425" y="2989031"/>
          <a:ext cx="793432" cy="39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Commit</a:t>
          </a:r>
          <a:endParaRPr lang="en-US" sz="1600" b="1" kern="1200" dirty="0">
            <a:solidFill>
              <a:schemeClr val="bg1"/>
            </a:solidFill>
          </a:endParaRPr>
        </a:p>
      </dsp:txBody>
      <dsp:txXfrm>
        <a:off x="737425" y="2989031"/>
        <a:ext cx="793432" cy="396538"/>
      </dsp:txXfrm>
    </dsp:sp>
    <dsp:sp modelId="{D6280E74-77B7-49C4-9BB9-593A08087C4B}">
      <dsp:nvSpPr>
        <dsp:cNvPr id="0" name=""/>
        <dsp:cNvSpPr/>
      </dsp:nvSpPr>
      <dsp:spPr>
        <a:xfrm>
          <a:off x="921181" y="3385570"/>
          <a:ext cx="1221486" cy="1222202"/>
        </a:xfrm>
        <a:prstGeom prst="blockArc">
          <a:avLst>
            <a:gd name="adj1" fmla="val 13500000"/>
            <a:gd name="adj2" fmla="val 10800000"/>
            <a:gd name="adj3" fmla="val 12740"/>
          </a:avLst>
        </a:prstGeom>
        <a:solidFill>
          <a:schemeClr val="accent3">
            <a:hueOff val="-13803598"/>
            <a:satOff val="-36385"/>
            <a:lumOff val="-9412"/>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545B8B-6562-448D-99BD-A76A5FDF3E97}">
      <dsp:nvSpPr>
        <dsp:cNvPr id="0" name=""/>
        <dsp:cNvSpPr/>
      </dsp:nvSpPr>
      <dsp:spPr>
        <a:xfrm>
          <a:off x="1134008" y="3807810"/>
          <a:ext cx="793432" cy="3965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1" kern="1200" dirty="0" smtClean="0">
              <a:solidFill>
                <a:schemeClr val="bg1"/>
              </a:solidFill>
            </a:rPr>
            <a:t>Pull</a:t>
          </a:r>
          <a:endParaRPr lang="en-US" sz="1600" b="1" kern="1200" dirty="0">
            <a:solidFill>
              <a:schemeClr val="bg1"/>
            </a:solidFill>
          </a:endParaRPr>
        </a:p>
      </dsp:txBody>
      <dsp:txXfrm>
        <a:off x="1134008" y="3807810"/>
        <a:ext cx="793432" cy="3965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256194-8064-4969-942B-35161AB0F7AA}" type="datetimeFigureOut">
              <a:rPr lang="en-US" smtClean="0"/>
              <a:t>3/21/2016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C264F0-6483-44A5-B890-06B91B90C098}" type="slidenum">
              <a:rPr lang="en-US" smtClean="0"/>
              <a:t>‹#›</a:t>
            </a:fld>
            <a:endParaRPr lang="en-US"/>
          </a:p>
        </p:txBody>
      </p:sp>
    </p:spTree>
    <p:extLst>
      <p:ext uri="{BB962C8B-B14F-4D97-AF65-F5344CB8AC3E}">
        <p14:creationId xmlns:p14="http://schemas.microsoft.com/office/powerpoint/2010/main" val="1693419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xkcd.com/1296/"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Darmok"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nvie.com/posts/a-successful-git-branching-model"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danielkummer.github.io/git-flow-cheatsheet" TargetMode="External"/><Relationship Id="rId4" Type="http://schemas.openxmlformats.org/officeDocument/2006/relationships/hyperlink" Target="https://www.atlassian.com/git/workflows#!workflow-gitflo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c2.com/cgi/wiki?WardExplainsDebtMetapho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Heartbleed" TargetMode="External"/><Relationship Id="rId3" Type="http://schemas.openxmlformats.org/officeDocument/2006/relationships/hyperlink" Target="https://en.wikipedia.org/wiki/Mars_Climate_Orbiter" TargetMode="External"/><Relationship Id="rId7" Type="http://schemas.openxmlformats.org/officeDocument/2006/relationships/hyperlink" Target="http://heartbleed.com/"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pythonsweetness.tumblr.com/post/64740079543/how-to-lose-172-222-a-second-for-45-minutes" TargetMode="External"/><Relationship Id="rId5" Type="http://schemas.openxmlformats.org/officeDocument/2006/relationships/hyperlink" Target="https://en.wikipedia.org/wiki/Cluster_(spacecraft)#Launch_failure" TargetMode="External"/><Relationship Id="rId4" Type="http://schemas.openxmlformats.org/officeDocument/2006/relationships/hyperlink" Target="https://en.wikipedia.org/wiki/Mars_Polar_Lander" TargetMode="External"/><Relationship Id="rId9" Type="http://schemas.openxmlformats.org/officeDocument/2006/relationships/hyperlink" Target="https://en.wikipedia.org/wiki/Pentium_FDIV_bug" TargetMode="Externa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youtu.be/8kotnF6hfd8?t=2930"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github.com/emilybache/Tennis-Refactoring-Kata"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goto/tenniskata"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refactoring.com/catalog/extractMethod.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goto/tenniskata" TargetMode="External"/><Relationship Id="rId4" Type="http://schemas.openxmlformats.org/officeDocument/2006/relationships/hyperlink" Target="https://github.com/emilybache/Tennis-Refactoring-Kata"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blog.codinghorror.com/code-smell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www.industriallogic.com/blog/smells-to-refactorings-cheatsheet/" TargetMode="External"/><Relationship Id="rId4" Type="http://schemas.openxmlformats.org/officeDocument/2006/relationships/hyperlink" Target="http://refactoring.guru/catalog"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Don't_repeat_yourself"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refactoring.com/catalog/inlineTemp.html" TargetMode="External"/><Relationship Id="rId3" Type="http://schemas.openxmlformats.org/officeDocument/2006/relationships/hyperlink" Target="http://refactoring.com/catalog/renameMethod.html" TargetMode="External"/><Relationship Id="rId7" Type="http://schemas.openxmlformats.org/officeDocument/2006/relationships/hyperlink" Target="http://refactoring.com/catalog/inlineMethod.html" TargetMode="External"/><Relationship Id="rId12" Type="http://schemas.openxmlformats.org/officeDocument/2006/relationships/hyperlink" Target="http://goto/tenniskata" TargetMode="External"/><Relationship Id="rId2" Type="http://schemas.openxmlformats.org/officeDocument/2006/relationships/slide" Target="../slides/slide62.xml"/><Relationship Id="rId1" Type="http://schemas.openxmlformats.org/officeDocument/2006/relationships/notesMaster" Target="../notesMasters/notesMaster1.xml"/><Relationship Id="rId6" Type="http://schemas.openxmlformats.org/officeDocument/2006/relationships/hyperlink" Target="http://refactoring.com/catalog/extractVariable.html" TargetMode="External"/><Relationship Id="rId11" Type="http://schemas.openxmlformats.org/officeDocument/2006/relationships/hyperlink" Target="https://github.com/emilybache/Tennis-Refactoring-Kata" TargetMode="External"/><Relationship Id="rId5" Type="http://schemas.openxmlformats.org/officeDocument/2006/relationships/hyperlink" Target="http://refactoring.com/catalog/extractMethod.html" TargetMode="External"/><Relationship Id="rId10" Type="http://schemas.openxmlformats.org/officeDocument/2006/relationships/hyperlink" Target="http://refactoring.com/catalog/consolidateConditionalExpression.html" TargetMode="External"/><Relationship Id="rId4" Type="http://schemas.openxmlformats.org/officeDocument/2006/relationships/hyperlink" Target="http://refactoring.com/catalog/extractClass.html" TargetMode="External"/><Relationship Id="rId9" Type="http://schemas.openxmlformats.org/officeDocument/2006/relationships/hyperlink" Target="http://refactoring.com/catalog/replaceTempWithQuery.html"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anifesto.softwarecraftsmanship.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en.wikipedia.org/wiki/Ten-pin_bowling"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alistair.cockburn.us/Elephant+Carpaccio"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goto/codedojo"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www.youtube.com/watch?v=Pq6LHFM4JvE" TargetMode="External"/><Relationship Id="rId3" Type="http://schemas.openxmlformats.org/officeDocument/2006/relationships/hyperlink" Target="http://www.infoq.com/presentations/Robert-C.-Martin-Bad-Code" TargetMode="External"/><Relationship Id="rId7" Type="http://schemas.openxmlformats.org/officeDocument/2006/relationships/hyperlink" Target="http://www.youtube.com/watch?v=acjvKJiOvXw"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www.youtube.com/watch?v=XcT4yYu_TTs" TargetMode="External"/><Relationship Id="rId5" Type="http://schemas.openxmlformats.org/officeDocument/2006/relationships/hyperlink" Target="http://www.youtube.com/watch?v=wEhu57pih5w" TargetMode="External"/><Relationship Id="rId4" Type="http://schemas.openxmlformats.org/officeDocument/2006/relationships/hyperlink" Target="http://www.jamesshore.com/Blog/Lets-Play"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hanselminutes.com/" TargetMode="External"/><Relationship Id="rId7" Type="http://schemas.openxmlformats.org/officeDocument/2006/relationships/hyperlink" Target="http://www.hanselminutes.com/165/working-effectively-with-legacy-code-with-michael-feathers"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www.hanselminutes.com/150/uncle-bob-martin-solid-this-time-with-feeling" TargetMode="External"/><Relationship Id="rId5" Type="http://schemas.openxmlformats.org/officeDocument/2006/relationships/hyperlink" Target="http://www.hanselminutes.com/145/solid-principles-with-uncle-bob-robert-c-martin" TargetMode="External"/><Relationship Id="rId4" Type="http://schemas.openxmlformats.org/officeDocument/2006/relationships/hyperlink" Target="http://www.hanselminutes.com/169/the-art-of-unit-testing-with-roy-osherov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amazon.com/Version-Control-Git-collaborative-development/dp/0596520123" TargetMode="External"/><Relationship Id="rId2" Type="http://schemas.openxmlformats.org/officeDocument/2006/relationships/slide" Target="../slides/slide85.xml"/><Relationship Id="rId1" Type="http://schemas.openxmlformats.org/officeDocument/2006/relationships/notesMaster" Target="../notesMasters/notesMaster1.xml"/><Relationship Id="rId5" Type="http://schemas.openxmlformats.org/officeDocument/2006/relationships/hyperlink" Target="http://www.amazon.com/dp/0321601912" TargetMode="External"/><Relationship Id="rId4" Type="http://schemas.openxmlformats.org/officeDocument/2006/relationships/hyperlink" Target="http://www.amazon.com/dp/0321113586"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www.amazon.com/dp/0132350882" TargetMode="External"/><Relationship Id="rId2" Type="http://schemas.openxmlformats.org/officeDocument/2006/relationships/slide" Target="../slides/slide86.xml"/><Relationship Id="rId1" Type="http://schemas.openxmlformats.org/officeDocument/2006/relationships/notesMaster" Target="../notesMasters/notesMaster1.xml"/><Relationship Id="rId6" Type="http://schemas.openxmlformats.org/officeDocument/2006/relationships/hyperlink" Target="http://www.planetgeek.ch/2013/06/05/clean-code-cheat-sheet/" TargetMode="External"/><Relationship Id="rId5" Type="http://schemas.openxmlformats.org/officeDocument/2006/relationships/hyperlink" Target="http://www.amazon.com/dp/0201633612" TargetMode="External"/><Relationship Id="rId4" Type="http://schemas.openxmlformats.org/officeDocument/2006/relationships/hyperlink" Target="http://www.amazon.com/dp/0321146530"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www.amazon.com/Refactoring-Improving-Design-Existing-Code/dp/0201485672" TargetMode="External"/><Relationship Id="rId2" Type="http://schemas.openxmlformats.org/officeDocument/2006/relationships/slide" Target="../slides/slide87.xml"/><Relationship Id="rId1" Type="http://schemas.openxmlformats.org/officeDocument/2006/relationships/notesMaster" Target="../notesMasters/notesMaster1.xml"/><Relationship Id="rId5" Type="http://schemas.openxmlformats.org/officeDocument/2006/relationships/hyperlink" Target="http://www.amazon.com/dp/0131495054" TargetMode="External"/><Relationship Id="rId4" Type="http://schemas.openxmlformats.org/officeDocument/2006/relationships/hyperlink" Target="http://www.amazon.com/Working-Effectively-Legacy-Michael-Feathers/dp/0131177052"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versionone.com/pdf/2014-state-of-agile-survey.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About the class: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Advancing the </a:t>
            </a:r>
            <a:r>
              <a:rPr lang="en-US" sz="1200" kern="1200" dirty="0" smtClean="0">
                <a:solidFill>
                  <a:schemeClr val="tx1"/>
                </a:solidFill>
                <a:effectLst/>
                <a:latin typeface="+mn-lt"/>
                <a:ea typeface="+mn-ea"/>
                <a:cs typeface="+mn-cs"/>
              </a:rPr>
              <a:t>software professional community through dedication to </a:t>
            </a:r>
            <a:r>
              <a:rPr lang="en-US" sz="1200" kern="1200" dirty="0" smtClean="0">
                <a:solidFill>
                  <a:schemeClr val="tx1"/>
                </a:solidFill>
                <a:effectLst/>
                <a:latin typeface="+mn-lt"/>
                <a:ea typeface="+mn-ea"/>
                <a:cs typeface="+mn-cs"/>
              </a:rPr>
              <a:t>practicing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software development </a:t>
            </a:r>
            <a:r>
              <a:rPr lang="en-US" sz="1200" kern="1200" dirty="0" smtClean="0">
                <a:solidFill>
                  <a:schemeClr val="tx1"/>
                </a:solidFill>
                <a:effectLst/>
                <a:latin typeface="+mn-lt"/>
                <a:ea typeface="+mn-ea"/>
                <a:cs typeface="+mn-cs"/>
              </a:rPr>
              <a:t>and continuous learning.  This workshop introduces </a:t>
            </a:r>
            <a:r>
              <a:rPr lang="en-US" sz="1200" kern="1200" dirty="0" smtClean="0">
                <a:solidFill>
                  <a:schemeClr val="tx1"/>
                </a:solidFill>
                <a:effectLst/>
                <a:latin typeface="+mn-lt"/>
                <a:ea typeface="+mn-ea"/>
                <a:cs typeface="+mn-cs"/>
              </a:rPr>
              <a:t>principles</a:t>
            </a:r>
            <a:r>
              <a:rPr lang="en-US" sz="1200" kern="1200" baseline="0" dirty="0" smtClean="0">
                <a:solidFill>
                  <a:schemeClr val="tx1"/>
                </a:solidFill>
                <a:effectLst/>
                <a:latin typeface="+mn-lt"/>
                <a:ea typeface="+mn-ea"/>
                <a:cs typeface="+mn-cs"/>
              </a:rPr>
              <a:t> of disciplined engineering </a:t>
            </a:r>
            <a:r>
              <a:rPr lang="en-US" sz="1200" kern="1200" dirty="0" smtClean="0">
                <a:solidFill>
                  <a:schemeClr val="tx1"/>
                </a:solidFill>
                <a:effectLst/>
                <a:latin typeface="+mn-lt"/>
                <a:ea typeface="+mn-ea"/>
                <a:cs typeface="+mn-cs"/>
              </a:rPr>
              <a:t>as </a:t>
            </a:r>
            <a:r>
              <a:rPr lang="en-US" sz="1200" kern="1200" dirty="0" smtClean="0">
                <a:solidFill>
                  <a:schemeClr val="tx1"/>
                </a:solidFill>
                <a:effectLst/>
                <a:latin typeface="+mn-lt"/>
                <a:ea typeface="+mn-ea"/>
                <a:cs typeface="+mn-cs"/>
              </a:rPr>
              <a:t>a standard for professional programmers.  Attendees will learn and practice techniques for highly-effective software development, including source control, continuous integration, Test-Driven Development, and refactoring. </a:t>
            </a:r>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a:t>
            </a:fld>
            <a:endParaRPr lang="en-US"/>
          </a:p>
        </p:txBody>
      </p:sp>
    </p:spTree>
    <p:extLst>
      <p:ext uri="{BB962C8B-B14F-4D97-AF65-F5344CB8AC3E}">
        <p14:creationId xmlns:p14="http://schemas.microsoft.com/office/powerpoint/2010/main" val="315583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15</a:t>
            </a:fld>
            <a:endParaRPr lang="en-US"/>
          </a:p>
        </p:txBody>
      </p:sp>
    </p:spTree>
    <p:extLst>
      <p:ext uri="{BB962C8B-B14F-4D97-AF65-F5344CB8AC3E}">
        <p14:creationId xmlns:p14="http://schemas.microsoft.com/office/powerpoint/2010/main" val="1777921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Creative Commons: </a:t>
            </a:r>
            <a:r>
              <a:rPr lang="en-US" dirty="0" smtClean="0">
                <a:hlinkClick r:id="rId3"/>
              </a:rPr>
              <a:t>http://xkcd.com/1296/</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16</a:t>
            </a:fld>
            <a:endParaRPr lang="en-US"/>
          </a:p>
        </p:txBody>
      </p:sp>
    </p:spTree>
    <p:extLst>
      <p:ext uri="{BB962C8B-B14F-4D97-AF65-F5344CB8AC3E}">
        <p14:creationId xmlns:p14="http://schemas.microsoft.com/office/powerpoint/2010/main" val="1777921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https://en.wikipedia.org/wiki/Darmok</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18</a:t>
            </a:fld>
            <a:endParaRPr lang="en-US"/>
          </a:p>
        </p:txBody>
      </p:sp>
    </p:spTree>
    <p:extLst>
      <p:ext uri="{BB962C8B-B14F-4D97-AF65-F5344CB8AC3E}">
        <p14:creationId xmlns:p14="http://schemas.microsoft.com/office/powerpoint/2010/main" val="3336487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not about the formatting.</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22</a:t>
            </a:fld>
            <a:endParaRPr lang="en-US"/>
          </a:p>
        </p:txBody>
      </p:sp>
    </p:spTree>
    <p:extLst>
      <p:ext uri="{BB962C8B-B14F-4D97-AF65-F5344CB8AC3E}">
        <p14:creationId xmlns:p14="http://schemas.microsoft.com/office/powerpoint/2010/main" val="177792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962E2C-C55C-4E05-A917-ABC9B65B4F51}" type="slidenum">
              <a:rPr lang="en-US" smtClean="0"/>
              <a:t>25</a:t>
            </a:fld>
            <a:endParaRPr lang="en-US"/>
          </a:p>
        </p:txBody>
      </p:sp>
    </p:spTree>
    <p:extLst>
      <p:ext uri="{BB962C8B-B14F-4D97-AF65-F5344CB8AC3E}">
        <p14:creationId xmlns:p14="http://schemas.microsoft.com/office/powerpoint/2010/main" val="3283967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Ignore the content</a:t>
            </a:r>
            <a:r>
              <a:rPr lang="en-US" baseline="0" dirty="0" smtClean="0"/>
              <a:t> in this slide: The tool and the process is not where teams fail CI, it’s in the behavior.</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26</a:t>
            </a:fld>
            <a:endParaRPr lang="en-US"/>
          </a:p>
        </p:txBody>
      </p:sp>
    </p:spTree>
    <p:extLst>
      <p:ext uri="{BB962C8B-B14F-4D97-AF65-F5344CB8AC3E}">
        <p14:creationId xmlns:p14="http://schemas.microsoft.com/office/powerpoint/2010/main" val="542189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Successful</a:t>
            </a:r>
            <a:r>
              <a:rPr lang="en-US" baseline="0" dirty="0" smtClean="0"/>
              <a:t> CI relies on short lived branches and pull behavior.</a:t>
            </a:r>
            <a:br>
              <a:rPr lang="en-US" baseline="0" dirty="0" smtClean="0"/>
            </a:br>
            <a:r>
              <a:rPr lang="en-US" baseline="0" dirty="0" smtClean="0"/>
              <a:t>Branching is tied to source control behavior and program structure.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http://nvie.com/posts/a-successful-git-branching-model</a:t>
            </a:r>
            <a:r>
              <a:rPr lang="en-US" dirty="0" smtClean="0"/>
              <a:t/>
            </a:r>
            <a:br>
              <a:rPr lang="en-US" dirty="0" smtClean="0"/>
            </a:br>
            <a:r>
              <a:rPr lang="en-US" dirty="0" smtClean="0">
                <a:hlinkClick r:id="rId4"/>
              </a:rPr>
              <a:t>http://www.atlassian.com/git/workflows#!workflow-gitflow</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5"/>
              </a:rPr>
              <a:t>http://danielkummer.github.io/git-flow-cheatsheet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27</a:t>
            </a:fld>
            <a:endParaRPr lang="en-US"/>
          </a:p>
        </p:txBody>
      </p:sp>
    </p:spTree>
    <p:extLst>
      <p:ext uri="{BB962C8B-B14F-4D97-AF65-F5344CB8AC3E}">
        <p14:creationId xmlns:p14="http://schemas.microsoft.com/office/powerpoint/2010/main" val="321787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dirty="0" smtClean="0"/>
              <a:t>Clean code’s no good if</a:t>
            </a:r>
            <a:r>
              <a:rPr lang="en-US" baseline="0" dirty="0" smtClean="0"/>
              <a:t> it’s not deployed.  Make changes small, commit often to show progress and expose bugs early.</a:t>
            </a:r>
          </a:p>
          <a:p>
            <a:pPr marL="0" indent="0">
              <a:buFont typeface="Arial" pitchFamily="34" charset="0"/>
              <a:buNone/>
            </a:pPr>
            <a:r>
              <a:rPr lang="en-US" baseline="0" dirty="0" smtClean="0"/>
              <a:t>Pulling from/pushing to the master repo is key to having successful CI</a:t>
            </a:r>
          </a:p>
          <a:p>
            <a:pPr marL="0" indent="0">
              <a:buFont typeface="Arial" pitchFamily="34" charset="0"/>
              <a:buNone/>
            </a:pPr>
            <a:r>
              <a:rPr lang="en-US" baseline="0" dirty="0" smtClean="0"/>
              <a:t>Also, this makes others aware of the changes you’re making, and prevents them from breaking your modules further.</a:t>
            </a:r>
            <a:endParaRPr lang="en-US" dirty="0"/>
          </a:p>
        </p:txBody>
      </p:sp>
      <p:sp>
        <p:nvSpPr>
          <p:cNvPr id="4" name="Slide Number Placeholder 3"/>
          <p:cNvSpPr>
            <a:spLocks noGrp="1"/>
          </p:cNvSpPr>
          <p:nvPr>
            <p:ph type="sldNum" sz="quarter" idx="10"/>
          </p:nvPr>
        </p:nvSpPr>
        <p:spPr/>
        <p:txBody>
          <a:bodyPr/>
          <a:lstStyle/>
          <a:p>
            <a:fld id="{57962E2C-C55C-4E05-A917-ABC9B65B4F51}" type="slidenum">
              <a:rPr lang="en-US" smtClean="0"/>
              <a:t>28</a:t>
            </a:fld>
            <a:endParaRPr lang="en-US"/>
          </a:p>
        </p:txBody>
      </p:sp>
    </p:spTree>
    <p:extLst>
      <p:ext uri="{BB962C8B-B14F-4D97-AF65-F5344CB8AC3E}">
        <p14:creationId xmlns:p14="http://schemas.microsoft.com/office/powerpoint/2010/main" val="2091819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We’d like to blame</a:t>
            </a:r>
            <a:r>
              <a:rPr lang="en-US" baseline="0" dirty="0" smtClean="0"/>
              <a:t> </a:t>
            </a:r>
            <a:r>
              <a:rPr lang="en-US" dirty="0" smtClean="0"/>
              <a:t>others for the</a:t>
            </a:r>
            <a:r>
              <a:rPr lang="en-US" baseline="0" dirty="0" smtClean="0"/>
              <a:t> horrible code we deal with, but how do we rationalize the code we give to others?</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31</a:t>
            </a:fld>
            <a:endParaRPr lang="en-US"/>
          </a:p>
        </p:txBody>
      </p:sp>
    </p:spTree>
    <p:extLst>
      <p:ext uri="{BB962C8B-B14F-4D97-AF65-F5344CB8AC3E}">
        <p14:creationId xmlns:p14="http://schemas.microsoft.com/office/powerpoint/2010/main" val="1936119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i="0" dirty="0" smtClean="0">
                <a:solidFill>
                  <a:schemeClr val="bg1"/>
                </a:solidFill>
                <a:hlinkClick r:id="rId3"/>
              </a:rPr>
              <a:t>http://c2.com/cgi/wiki?WardExplainsDebtMetaphor</a:t>
            </a:r>
            <a:endParaRPr lang="en-US" i="0" dirty="0" smtClean="0">
              <a:solidFill>
                <a:schemeClr val="bg1"/>
              </a:solidFill>
            </a:endParaRPr>
          </a:p>
          <a:p>
            <a:endParaRPr lang="en-US" i="0" dirty="0"/>
          </a:p>
        </p:txBody>
      </p:sp>
      <p:sp>
        <p:nvSpPr>
          <p:cNvPr id="4" name="Slide Number Placeholder 3"/>
          <p:cNvSpPr>
            <a:spLocks noGrp="1"/>
          </p:cNvSpPr>
          <p:nvPr>
            <p:ph type="sldNum" sz="quarter" idx="10"/>
          </p:nvPr>
        </p:nvSpPr>
        <p:spPr/>
        <p:txBody>
          <a:bodyPr/>
          <a:lstStyle/>
          <a:p>
            <a:fld id="{C2C264F0-6483-44A5-B890-06B91B90C098}" type="slidenum">
              <a:rPr lang="en-US" smtClean="0"/>
              <a:t>33</a:t>
            </a:fld>
            <a:endParaRPr lang="en-US"/>
          </a:p>
        </p:txBody>
      </p:sp>
    </p:spTree>
    <p:extLst>
      <p:ext uri="{BB962C8B-B14F-4D97-AF65-F5344CB8AC3E}">
        <p14:creationId xmlns:p14="http://schemas.microsoft.com/office/powerpoint/2010/main" val="410148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Mars Climate Orbiter(English/metric) 1999:   $193M</a:t>
            </a:r>
            <a:r>
              <a:rPr lang="en-US" baseline="0" dirty="0" smtClean="0"/>
              <a:t> / + Polar Lander $357M  	</a:t>
            </a:r>
            <a:r>
              <a:rPr lang="en-US" dirty="0" smtClean="0">
                <a:hlinkClick r:id="rId3"/>
              </a:rPr>
              <a:t>https://en.wikipedia.org/wiki/Mars_Climate_Orbiter</a:t>
            </a:r>
            <a:r>
              <a:rPr lang="en-US" dirty="0" smtClean="0"/>
              <a:t> 								</a:t>
            </a:r>
            <a:r>
              <a:rPr lang="en-US" dirty="0" smtClean="0">
                <a:hlinkClick r:id="rId4"/>
              </a:rPr>
              <a:t>https://en.wikipedia.org/wiki/Mars_Polar_Lander</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ESA </a:t>
            </a:r>
            <a:r>
              <a:rPr lang="en-US" baseline="0" dirty="0" err="1" smtClean="0"/>
              <a:t>Ariane</a:t>
            </a:r>
            <a:r>
              <a:rPr lang="en-US" baseline="0" dirty="0" smtClean="0"/>
              <a:t> 5 (64-bit float converted to 16-bit </a:t>
            </a:r>
            <a:r>
              <a:rPr lang="en-US" baseline="0" dirty="0" err="1" smtClean="0"/>
              <a:t>int</a:t>
            </a:r>
            <a:r>
              <a:rPr lang="en-US" baseline="0" dirty="0" smtClean="0"/>
              <a:t>) 1996:                    $500M  	</a:t>
            </a:r>
            <a:r>
              <a:rPr lang="en-US" dirty="0" smtClean="0">
                <a:hlinkClick r:id="rId5"/>
              </a:rPr>
              <a:t>https://en.wikipedia.org/wiki/Cluster_(spacecraft)#Launch_failure</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Knight</a:t>
            </a:r>
            <a:r>
              <a:rPr lang="en-US" baseline="0" dirty="0" smtClean="0"/>
              <a:t> Capital (Re-use of “deprecated” bit in data structure) 2012:     $440M  	</a:t>
            </a:r>
            <a:r>
              <a:rPr lang="en-US" dirty="0" smtClean="0">
                <a:hlinkClick r:id="rId6"/>
              </a:rPr>
              <a:t>https://pythonsweetness.tumblr.com/post/64740079543/how-to-lose-172-222-a-second-for-45-minutes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Heartbleed (SSL heartbeat security exploit) 2014:                             $500M? 	</a:t>
            </a:r>
            <a:r>
              <a:rPr lang="en-US" dirty="0" smtClean="0">
                <a:hlinkClick r:id="rId7"/>
              </a:rPr>
              <a:t>https://heartbleed.com/</a:t>
            </a:r>
            <a:r>
              <a:rPr lang="en-US" dirty="0" smtClean="0"/>
              <a:t> </a:t>
            </a:r>
            <a:r>
              <a:rPr lang="en-US" dirty="0" smtClean="0">
                <a:hlinkClick r:id="rId8"/>
              </a:rPr>
              <a:t>https://en.wikipedia.org/wiki/Heartbleed</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Intel FDIV (Floating point divide lookup table bad entry) 1994:           $475M  	</a:t>
            </a:r>
            <a:r>
              <a:rPr lang="en-US" dirty="0" smtClean="0">
                <a:hlinkClick r:id="rId9"/>
              </a:rPr>
              <a:t>https://en.wikipedia.org/wiki/Pentium_FDIV_bug</a:t>
            </a: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B51007A5-D5B7-4F64-B4C9-079D637DF421}" type="slidenum">
              <a:rPr lang="en-US" smtClean="0"/>
              <a:t>3</a:t>
            </a:fld>
            <a:endParaRPr lang="en-US"/>
          </a:p>
        </p:txBody>
      </p:sp>
    </p:spTree>
    <p:extLst>
      <p:ext uri="{BB962C8B-B14F-4D97-AF65-F5344CB8AC3E}">
        <p14:creationId xmlns:p14="http://schemas.microsoft.com/office/powerpoint/2010/main" val="114100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Martin Fowler – “Software Design in the 21st Century”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https://youtu.be/8kotnF6hfd8?t=2930</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35</a:t>
            </a:fld>
            <a:endParaRPr lang="en-US"/>
          </a:p>
        </p:txBody>
      </p:sp>
    </p:spTree>
    <p:extLst>
      <p:ext uri="{BB962C8B-B14F-4D97-AF65-F5344CB8AC3E}">
        <p14:creationId xmlns:p14="http://schemas.microsoft.com/office/powerpoint/2010/main" val="2820803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owning the code means the code doesn’t own you.</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39</a:t>
            </a:fld>
            <a:endParaRPr lang="en-US"/>
          </a:p>
        </p:txBody>
      </p:sp>
    </p:spTree>
    <p:extLst>
      <p:ext uri="{BB962C8B-B14F-4D97-AF65-F5344CB8AC3E}">
        <p14:creationId xmlns:p14="http://schemas.microsoft.com/office/powerpoint/2010/main" val="34248752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hlinkClick r:id="rId3"/>
              </a:rPr>
              <a:t>http://github.com/emilybache/Tennis-Refactoring-Kata</a:t>
            </a:r>
            <a:r>
              <a:rPr lang="en-US" sz="1200" dirty="0" smtClean="0">
                <a:solidFill>
                  <a:schemeClr val="bg1"/>
                </a:solidFill>
              </a:rPr>
              <a:t/>
            </a:r>
            <a:br>
              <a:rPr lang="en-US" sz="1200" dirty="0" smtClean="0">
                <a:solidFill>
                  <a:schemeClr val="bg1"/>
                </a:solidFill>
              </a:rPr>
            </a:br>
            <a:r>
              <a:rPr lang="en-US" sz="1200" dirty="0" smtClean="0">
                <a:solidFill>
                  <a:schemeClr val="bg1"/>
                </a:solidFill>
                <a:hlinkClick r:id="rId4"/>
              </a:rPr>
              <a:t>http://goto/tenniskata</a:t>
            </a:r>
            <a:endParaRPr lang="en-US" sz="12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41</a:t>
            </a:fld>
            <a:endParaRPr lang="en-US"/>
          </a:p>
        </p:txBody>
      </p:sp>
    </p:spTree>
    <p:extLst>
      <p:ext uri="{BB962C8B-B14F-4D97-AF65-F5344CB8AC3E}">
        <p14:creationId xmlns:p14="http://schemas.microsoft.com/office/powerpoint/2010/main" val="2932222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Rearrange code until blocks are grouped reasonably</a:t>
            </a:r>
          </a:p>
          <a:p>
            <a:r>
              <a:rPr lang="en-US" dirty="0" smtClean="0"/>
              <a:t>Many times, removing</a:t>
            </a:r>
            <a:r>
              <a:rPr lang="en-US" baseline="0" dirty="0" smtClean="0"/>
              <a:t> code has no effect on the overall behavior</a:t>
            </a:r>
            <a:endParaRPr lang="en-US" dirty="0" smtClean="0"/>
          </a:p>
          <a:p>
            <a:r>
              <a:rPr lang="en-US" dirty="0" smtClean="0"/>
              <a:t>Even better: Sometimes,</a:t>
            </a:r>
            <a:r>
              <a:rPr lang="en-US" baseline="0" dirty="0" smtClean="0"/>
              <a:t> </a:t>
            </a:r>
            <a:r>
              <a:rPr lang="en-US" dirty="0" smtClean="0"/>
              <a:t>removing Code can add functionality!</a:t>
            </a:r>
          </a:p>
          <a:p>
            <a:endParaRPr lang="en-US" dirty="0"/>
          </a:p>
        </p:txBody>
      </p:sp>
      <p:sp>
        <p:nvSpPr>
          <p:cNvPr id="4" name="Slide Number Placeholder 3"/>
          <p:cNvSpPr>
            <a:spLocks noGrp="1"/>
          </p:cNvSpPr>
          <p:nvPr>
            <p:ph type="sldNum" sz="quarter" idx="10"/>
          </p:nvPr>
        </p:nvSpPr>
        <p:spPr/>
        <p:txBody>
          <a:bodyPr/>
          <a:lstStyle/>
          <a:p>
            <a:fld id="{57962E2C-C55C-4E05-A917-ABC9B65B4F51}" type="slidenum">
              <a:rPr lang="en-US" smtClean="0"/>
              <a:t>42</a:t>
            </a:fld>
            <a:endParaRPr lang="en-US"/>
          </a:p>
        </p:txBody>
      </p:sp>
    </p:spTree>
    <p:extLst>
      <p:ext uri="{BB962C8B-B14F-4D97-AF65-F5344CB8AC3E}">
        <p14:creationId xmlns:p14="http://schemas.microsoft.com/office/powerpoint/2010/main" val="32839678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p:spPr>
        <p:txBody>
          <a:bodyPr/>
          <a:lstStyle/>
          <a:p>
            <a:r>
              <a:rPr lang="en-US" dirty="0" smtClean="0">
                <a:latin typeface="Arial" pitchFamily="34" charset="0"/>
                <a:cs typeface="Arial" pitchFamily="34" charset="0"/>
              </a:rPr>
              <a:t>Exercise 01</a:t>
            </a:r>
          </a:p>
        </p:txBody>
      </p:sp>
      <p:sp>
        <p:nvSpPr>
          <p:cNvPr id="80900" name="Slide Number Placeholder 3"/>
          <p:cNvSpPr>
            <a:spLocks noGrp="1"/>
          </p:cNvSpPr>
          <p:nvPr>
            <p:ph type="sldNum" sz="quarter" idx="5"/>
          </p:nvPr>
        </p:nvSpPr>
        <p:spPr>
          <a:noFill/>
        </p:spPr>
        <p:txBody>
          <a:bodyPr/>
          <a:lstStyle/>
          <a:p>
            <a:fld id="{EC3BDD01-72D5-414A-BB94-406D03E757A8}" type="slidenum">
              <a:rPr lang="en-US" smtClean="0">
                <a:latin typeface="Arial" pitchFamily="34" charset="0"/>
                <a:cs typeface="Arial" pitchFamily="34" charset="0"/>
              </a:rPr>
              <a:pPr/>
              <a:t>46</a:t>
            </a:fld>
            <a:endParaRPr lang="en-US" smtClean="0">
              <a:latin typeface="Arial" pitchFamily="34" charset="0"/>
              <a:cs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accent1">
                    <a:lumMod val="60000"/>
                    <a:lumOff val="40000"/>
                  </a:schemeClr>
                </a:solidFill>
                <a:hlinkClick r:id="rId3"/>
              </a:rPr>
              <a:t>Extract Method</a:t>
            </a:r>
            <a:endParaRPr lang="en-US" dirty="0" smtClean="0">
              <a:solidFill>
                <a:schemeClr val="accent1">
                  <a:lumMod val="60000"/>
                  <a:lumOff val="40000"/>
                </a:schemeClr>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hlinkClick r:id="rId4"/>
              </a:rPr>
              <a:t/>
            </a:r>
            <a:br>
              <a:rPr lang="en-US" sz="1200" dirty="0" smtClean="0">
                <a:solidFill>
                  <a:schemeClr val="bg1"/>
                </a:solidFill>
                <a:hlinkClick r:id="rId4"/>
              </a:rPr>
            </a:br>
            <a:r>
              <a:rPr lang="en-US" sz="1200" dirty="0" smtClean="0">
                <a:solidFill>
                  <a:schemeClr val="bg1"/>
                </a:solidFill>
                <a:hlinkClick r:id="rId4"/>
              </a:rPr>
              <a:t>http://github.com/emilybache/Tennis-Refactoring-Kata</a:t>
            </a:r>
            <a:r>
              <a:rPr lang="en-US" sz="1200" dirty="0" smtClean="0">
                <a:solidFill>
                  <a:schemeClr val="bg1"/>
                </a:solidFill>
              </a:rPr>
              <a:t/>
            </a:r>
            <a:br>
              <a:rPr lang="en-US" sz="1200" dirty="0" smtClean="0">
                <a:solidFill>
                  <a:schemeClr val="bg1"/>
                </a:solidFill>
              </a:rPr>
            </a:br>
            <a:r>
              <a:rPr lang="en-US" sz="1200" dirty="0" smtClean="0">
                <a:solidFill>
                  <a:schemeClr val="bg1"/>
                </a:solidFill>
                <a:hlinkClick r:id="rId5"/>
              </a:rPr>
              <a:t>http://goto/tenniskata</a:t>
            </a:r>
            <a:endParaRPr lang="en-US" sz="12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47</a:t>
            </a:fld>
            <a:endParaRPr lang="en-US"/>
          </a:p>
        </p:txBody>
      </p:sp>
    </p:spTree>
    <p:extLst>
      <p:ext uri="{BB962C8B-B14F-4D97-AF65-F5344CB8AC3E}">
        <p14:creationId xmlns:p14="http://schemas.microsoft.com/office/powerpoint/2010/main" val="1789500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50</a:t>
            </a:fld>
            <a:endParaRPr lang="en-US"/>
          </a:p>
        </p:txBody>
      </p:sp>
    </p:spTree>
    <p:extLst>
      <p:ext uri="{BB962C8B-B14F-4D97-AF65-F5344CB8AC3E}">
        <p14:creationId xmlns:p14="http://schemas.microsoft.com/office/powerpoint/2010/main" val="11512317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http://sourcemaking.com/refactoring/bad-smells-in-code</a:t>
            </a:r>
          </a:p>
          <a:p>
            <a:r>
              <a:rPr lang="en-US" dirty="0" smtClean="0">
                <a:hlinkClick r:id="rId3"/>
              </a:rPr>
              <a:t>http://blog.codinghorror.com/code-smells/</a:t>
            </a:r>
            <a:endParaRPr lang="en-US" dirty="0" smtClean="0"/>
          </a:p>
          <a:p>
            <a:r>
              <a:rPr lang="en-US" dirty="0" smtClean="0">
                <a:hlinkClick r:id="rId4"/>
              </a:rPr>
              <a:t>http://refactoring.guru/catalog</a:t>
            </a:r>
            <a:endParaRPr lang="en-US" dirty="0" smtClean="0"/>
          </a:p>
          <a:p>
            <a:r>
              <a:rPr lang="en-US" dirty="0" smtClean="0">
                <a:hlinkClick r:id="rId5"/>
              </a:rPr>
              <a:t>http://www.industriallogic.com/blog/smells-to-refactorings-cheatsheet/</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51</a:t>
            </a:fld>
            <a:endParaRPr lang="en-US"/>
          </a:p>
        </p:txBody>
      </p:sp>
    </p:spTree>
    <p:extLst>
      <p:ext uri="{BB962C8B-B14F-4D97-AF65-F5344CB8AC3E}">
        <p14:creationId xmlns:p14="http://schemas.microsoft.com/office/powerpoint/2010/main" val="1164534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hlinkClick r:id="rId3"/>
              </a:rPr>
              <a:t>http://en.wikipedia.org/wiki/Don%27t_repeat_yourself</a:t>
            </a:r>
            <a:endParaRPr lang="en-US" smtClean="0"/>
          </a:p>
          <a:p>
            <a:endParaRPr lang="en-US"/>
          </a:p>
        </p:txBody>
      </p:sp>
      <p:sp>
        <p:nvSpPr>
          <p:cNvPr id="4" name="Slide Number Placeholder 3"/>
          <p:cNvSpPr>
            <a:spLocks noGrp="1"/>
          </p:cNvSpPr>
          <p:nvPr>
            <p:ph type="sldNum" sz="quarter" idx="10"/>
          </p:nvPr>
        </p:nvSpPr>
        <p:spPr/>
        <p:txBody>
          <a:bodyPr/>
          <a:lstStyle/>
          <a:p>
            <a:fld id="{C2C264F0-6483-44A5-B890-06B91B90C098}" type="slidenum">
              <a:rPr lang="en-US" smtClean="0"/>
              <a:t>54</a:t>
            </a:fld>
            <a:endParaRPr lang="en-US"/>
          </a:p>
        </p:txBody>
      </p:sp>
    </p:spTree>
    <p:extLst>
      <p:ext uri="{BB962C8B-B14F-4D97-AF65-F5344CB8AC3E}">
        <p14:creationId xmlns:p14="http://schemas.microsoft.com/office/powerpoint/2010/main" val="12393257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smtClean="0">
                <a:hlinkClick r:id="rId3"/>
              </a:rPr>
              <a:t>Rename Method</a:t>
            </a:r>
            <a:endParaRPr lang="en-US" sz="1200" dirty="0" smtClean="0"/>
          </a:p>
          <a:p>
            <a:r>
              <a:rPr lang="en-US" sz="1200" u="sng" dirty="0" smtClean="0">
                <a:hlinkClick r:id="rId4"/>
              </a:rPr>
              <a:t>Extract Class</a:t>
            </a:r>
            <a:endParaRPr lang="en-US" sz="1200" dirty="0" smtClean="0"/>
          </a:p>
          <a:p>
            <a:r>
              <a:rPr lang="en-US" sz="1200" u="sng" dirty="0" smtClean="0">
                <a:hlinkClick r:id="rId5"/>
              </a:rPr>
              <a:t>Extract Method</a:t>
            </a:r>
            <a:endParaRPr lang="en-US" sz="1200" dirty="0" smtClean="0"/>
          </a:p>
          <a:p>
            <a:r>
              <a:rPr lang="en-US" sz="1200" u="sng" dirty="0" smtClean="0">
                <a:hlinkClick r:id="rId6"/>
              </a:rPr>
              <a:t>Extract Variable</a:t>
            </a:r>
            <a:endParaRPr lang="en-US" sz="1200" dirty="0" smtClean="0"/>
          </a:p>
          <a:p>
            <a:r>
              <a:rPr lang="en-US" sz="1200" u="sng" dirty="0" smtClean="0">
                <a:hlinkClick r:id="rId7"/>
              </a:rPr>
              <a:t>Inline Method</a:t>
            </a:r>
            <a:endParaRPr lang="en-US" sz="1200" dirty="0" smtClean="0"/>
          </a:p>
          <a:p>
            <a:r>
              <a:rPr lang="en-US" sz="1200" u="sng" dirty="0" smtClean="0">
                <a:hlinkClick r:id="rId8"/>
              </a:rPr>
              <a:t>Inline Temp</a:t>
            </a:r>
            <a:endParaRPr lang="en-US" sz="1200" dirty="0" smtClean="0"/>
          </a:p>
          <a:p>
            <a:r>
              <a:rPr lang="en-US" sz="1200" u="sng" dirty="0" smtClean="0">
                <a:hlinkClick r:id="rId9"/>
              </a:rPr>
              <a:t>Replace Temp With Query</a:t>
            </a:r>
            <a:r>
              <a:rPr lang="en-US"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dirty="0" smtClean="0">
                <a:hlinkClick r:id="rId10"/>
              </a:rPr>
              <a:t>Consolidate Conditional Expression</a:t>
            </a:r>
            <a:r>
              <a:rPr lang="en-US" sz="1200" u="sng" dirty="0" smtClean="0"/>
              <a:t/>
            </a:r>
            <a:br>
              <a:rPr lang="en-US" sz="1200" u="sng" dirty="0" smtClean="0"/>
            </a:br>
            <a:r>
              <a:rPr lang="en-US" sz="1200" u="sng" dirty="0" smtClean="0"/>
              <a:t/>
            </a:r>
            <a:br>
              <a:rPr lang="en-US" sz="1200" u="sng" dirty="0" smtClean="0"/>
            </a:br>
            <a:r>
              <a:rPr lang="en-US" sz="1200" dirty="0" smtClean="0">
                <a:solidFill>
                  <a:schemeClr val="bg1"/>
                </a:solidFill>
                <a:hlinkClick r:id="rId11"/>
              </a:rPr>
              <a:t>http://github.com/emilybache/Tennis-Refactoring-Kata</a:t>
            </a:r>
            <a:r>
              <a:rPr lang="en-US" sz="1200" dirty="0" smtClean="0">
                <a:solidFill>
                  <a:schemeClr val="bg1"/>
                </a:solidFill>
              </a:rPr>
              <a:t/>
            </a:r>
            <a:br>
              <a:rPr lang="en-US" sz="1200" dirty="0" smtClean="0">
                <a:solidFill>
                  <a:schemeClr val="bg1"/>
                </a:solidFill>
              </a:rPr>
            </a:br>
            <a:r>
              <a:rPr lang="en-US" sz="1200" dirty="0" smtClean="0">
                <a:solidFill>
                  <a:schemeClr val="bg1"/>
                </a:solidFill>
                <a:hlinkClick r:id="rId12"/>
              </a:rPr>
              <a:t>http://goto/tenniskata</a:t>
            </a:r>
            <a:endParaRPr lang="en-US" sz="1200"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62</a:t>
            </a:fld>
            <a:endParaRPr lang="en-US"/>
          </a:p>
        </p:txBody>
      </p:sp>
    </p:spTree>
    <p:extLst>
      <p:ext uri="{BB962C8B-B14F-4D97-AF65-F5344CB8AC3E}">
        <p14:creationId xmlns:p14="http://schemas.microsoft.com/office/powerpoint/2010/main" val="3811025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Manifesto for Software Craftsmanship can be found at: </a:t>
            </a:r>
            <a:r>
              <a:rPr lang="en-US" sz="1200" u="sng" kern="1200" dirty="0" smtClean="0">
                <a:solidFill>
                  <a:schemeClr val="tx1"/>
                </a:solidFill>
                <a:effectLst/>
                <a:latin typeface="+mn-lt"/>
                <a:ea typeface="+mn-ea"/>
                <a:cs typeface="+mn-cs"/>
                <a:hlinkClick r:id="rId3"/>
              </a:rPr>
              <a:t>http://manifesto.softwarecraftsmanship.org/</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C264F0-6483-44A5-B890-06B91B90C098}" type="slidenum">
              <a:rPr lang="en-US" smtClean="0"/>
              <a:t>5</a:t>
            </a:fld>
            <a:endParaRPr lang="en-US"/>
          </a:p>
        </p:txBody>
      </p:sp>
    </p:spTree>
    <p:extLst>
      <p:ext uri="{BB962C8B-B14F-4D97-AF65-F5344CB8AC3E}">
        <p14:creationId xmlns:p14="http://schemas.microsoft.com/office/powerpoint/2010/main" val="665409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a:t>
            </a:r>
            <a:r>
              <a:rPr lang="en-US" baseline="0" dirty="0" smtClean="0"/>
              <a:t> “All About IDE” because it’s also about the fear factor without a net, and about making small  changes with stability in between.</a:t>
            </a:r>
          </a:p>
          <a:p>
            <a:endParaRPr lang="en-US" baseline="0" dirty="0" smtClean="0"/>
          </a:p>
        </p:txBody>
      </p:sp>
      <p:sp>
        <p:nvSpPr>
          <p:cNvPr id="4" name="Slide Number Placeholder 3"/>
          <p:cNvSpPr>
            <a:spLocks noGrp="1"/>
          </p:cNvSpPr>
          <p:nvPr>
            <p:ph type="sldNum" sz="quarter" idx="10"/>
          </p:nvPr>
        </p:nvSpPr>
        <p:spPr/>
        <p:txBody>
          <a:bodyPr/>
          <a:lstStyle/>
          <a:p>
            <a:fld id="{B51007A5-D5B7-4F64-B4C9-079D637DF421}" type="slidenum">
              <a:rPr lang="en-US" smtClean="0"/>
              <a:t>63</a:t>
            </a:fld>
            <a:endParaRPr lang="en-US"/>
          </a:p>
        </p:txBody>
      </p:sp>
    </p:spTree>
    <p:extLst>
      <p:ext uri="{BB962C8B-B14F-4D97-AF65-F5344CB8AC3E}">
        <p14:creationId xmlns:p14="http://schemas.microsoft.com/office/powerpoint/2010/main" val="27911159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Book link at the end of presentation</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64</a:t>
            </a:fld>
            <a:endParaRPr lang="en-US"/>
          </a:p>
        </p:txBody>
      </p:sp>
    </p:spTree>
    <p:extLst>
      <p:ext uri="{BB962C8B-B14F-4D97-AF65-F5344CB8AC3E}">
        <p14:creationId xmlns:p14="http://schemas.microsoft.com/office/powerpoint/2010/main" val="143796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TDD usually requires 3-6 </a:t>
            </a:r>
            <a:r>
              <a:rPr lang="en-US" u="sng" dirty="0" smtClean="0"/>
              <a:t>months</a:t>
            </a:r>
            <a:r>
              <a:rPr lang="en-US" dirty="0" smtClean="0"/>
              <a:t> of practice to eclipse</a:t>
            </a:r>
            <a:r>
              <a:rPr lang="en-US" baseline="0" dirty="0" smtClean="0"/>
              <a:t> the performance of test-last/test-never coding behavior.</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72</a:t>
            </a:fld>
            <a:endParaRPr lang="en-US"/>
          </a:p>
        </p:txBody>
      </p:sp>
    </p:spTree>
    <p:extLst>
      <p:ext uri="{BB962C8B-B14F-4D97-AF65-F5344CB8AC3E}">
        <p14:creationId xmlns:p14="http://schemas.microsoft.com/office/powerpoint/2010/main" val="1367901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http://en.wikipedia.org/wiki/Ten-pin_bowling</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76</a:t>
            </a:fld>
            <a:endParaRPr lang="en-US"/>
          </a:p>
        </p:txBody>
      </p:sp>
    </p:spTree>
    <p:extLst>
      <p:ext uri="{BB962C8B-B14F-4D97-AF65-F5344CB8AC3E}">
        <p14:creationId xmlns:p14="http://schemas.microsoft.com/office/powerpoint/2010/main" val="9199719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79</a:t>
            </a:fld>
            <a:endParaRPr lang="en-US"/>
          </a:p>
        </p:txBody>
      </p:sp>
    </p:spTree>
    <p:extLst>
      <p:ext uri="{BB962C8B-B14F-4D97-AF65-F5344CB8AC3E}">
        <p14:creationId xmlns:p14="http://schemas.microsoft.com/office/powerpoint/2010/main" val="2482426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hlinkClick r:id="rId3"/>
              </a:rPr>
              <a:t>http://alistair.cockburn.us/Elephant+Carpaccio</a:t>
            </a:r>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80</a:t>
            </a:fld>
            <a:endParaRPr lang="en-US"/>
          </a:p>
        </p:txBody>
      </p:sp>
    </p:spTree>
    <p:extLst>
      <p:ext uri="{BB962C8B-B14F-4D97-AF65-F5344CB8AC3E}">
        <p14:creationId xmlns:p14="http://schemas.microsoft.com/office/powerpoint/2010/main" val="3522344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a:t>
            </a:r>
            <a:r>
              <a:rPr lang="en-US" baseline="0" dirty="0" smtClean="0"/>
              <a:t> training:</a:t>
            </a:r>
          </a:p>
          <a:p>
            <a:pPr marL="228600" indent="-228600">
              <a:buFont typeface="+mj-lt"/>
              <a:buAutoNum type="arabicPeriod"/>
            </a:pPr>
            <a:r>
              <a:rPr lang="en-US" baseline="0" dirty="0" smtClean="0"/>
              <a:t>Go to long, comprehensive class</a:t>
            </a:r>
          </a:p>
          <a:p>
            <a:pPr marL="228600" indent="-228600">
              <a:buFont typeface="+mj-lt"/>
              <a:buAutoNum type="arabicPeriod"/>
            </a:pPr>
            <a:r>
              <a:rPr lang="en-US" baseline="0" dirty="0" smtClean="0"/>
              <a:t>????</a:t>
            </a:r>
          </a:p>
          <a:p>
            <a:pPr marL="228600" indent="-228600">
              <a:buFont typeface="+mj-lt"/>
              <a:buAutoNum type="arabicPeriod"/>
            </a:pPr>
            <a:r>
              <a:rPr lang="en-US" baseline="0" dirty="0" smtClean="0"/>
              <a:t>Profit!</a:t>
            </a:r>
            <a:endParaRPr lang="en-US" dirty="0" smtClean="0"/>
          </a:p>
          <a:p>
            <a:endParaRPr lang="en-US" dirty="0" smtClean="0"/>
          </a:p>
          <a:p>
            <a:r>
              <a:rPr lang="en-US" dirty="0" smtClean="0"/>
              <a:t>Practice</a:t>
            </a:r>
            <a:r>
              <a:rPr lang="en-US" baseline="0" dirty="0" smtClean="0"/>
              <a:t> ideally must occur regularly to be reinforced.</a:t>
            </a:r>
          </a:p>
        </p:txBody>
      </p:sp>
      <p:sp>
        <p:nvSpPr>
          <p:cNvPr id="4" name="Slide Number Placeholder 3"/>
          <p:cNvSpPr>
            <a:spLocks noGrp="1"/>
          </p:cNvSpPr>
          <p:nvPr>
            <p:ph type="sldNum" sz="quarter" idx="10"/>
          </p:nvPr>
        </p:nvSpPr>
        <p:spPr/>
        <p:txBody>
          <a:bodyPr/>
          <a:lstStyle/>
          <a:p>
            <a:fld id="{FDADB5C7-300E-4480-A1EF-5113970B2248}" type="slidenum">
              <a:rPr lang="en-US" smtClean="0"/>
              <a:t>81</a:t>
            </a:fld>
            <a:endParaRPr lang="en-US"/>
          </a:p>
        </p:txBody>
      </p:sp>
    </p:spTree>
    <p:extLst>
      <p:ext uri="{BB962C8B-B14F-4D97-AF65-F5344CB8AC3E}">
        <p14:creationId xmlns:p14="http://schemas.microsoft.com/office/powerpoint/2010/main" val="3805031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Practice</a:t>
            </a:r>
            <a:r>
              <a:rPr lang="en-US" baseline="0" dirty="0" smtClean="0"/>
              <a:t> ideally must occur regularly to be reinforced.</a:t>
            </a:r>
            <a:br>
              <a:rPr lang="en-US" baseline="0" dirty="0" smtClean="0"/>
            </a:br>
            <a:r>
              <a:rPr lang="en-US" baseline="0" dirty="0" smtClean="0"/>
              <a:t>Resources at: </a:t>
            </a:r>
            <a:r>
              <a:rPr lang="en-US" dirty="0" smtClean="0">
                <a:hlinkClick r:id="rId3"/>
              </a:rPr>
              <a:t>http://goto/codedojo</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FDADB5C7-300E-4480-A1EF-5113970B2248}" type="slidenum">
              <a:rPr lang="en-US" smtClean="0"/>
              <a:t>82</a:t>
            </a:fld>
            <a:endParaRPr lang="en-US"/>
          </a:p>
        </p:txBody>
      </p:sp>
    </p:spTree>
    <p:extLst>
      <p:ext uri="{BB962C8B-B14F-4D97-AF65-F5344CB8AC3E}">
        <p14:creationId xmlns:p14="http://schemas.microsoft.com/office/powerpoint/2010/main" val="380503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u="sng" dirty="0" smtClean="0">
                <a:hlinkClick r:id="rId3"/>
              </a:rPr>
              <a:t>Robert C Martin - Bad Code, Craftsmanship, Engineering, and Certification</a:t>
            </a:r>
            <a:endParaRPr lang="en-US" dirty="0" smtClean="0"/>
          </a:p>
          <a:p>
            <a:r>
              <a:rPr lang="en-US" dirty="0" smtClean="0">
                <a:hlinkClick r:id="rId4"/>
              </a:rPr>
              <a:t>James Shore - Let's Play TDD (serial screencast)</a:t>
            </a:r>
            <a:endParaRPr lang="en-US" dirty="0" smtClean="0"/>
          </a:p>
          <a:p>
            <a:r>
              <a:rPr lang="en-US" dirty="0" err="1" smtClean="0">
                <a:hlinkClick r:id="rId5"/>
              </a:rPr>
              <a:t>Misko</a:t>
            </a:r>
            <a:r>
              <a:rPr lang="en-US" dirty="0" smtClean="0">
                <a:hlinkClick r:id="rId5"/>
              </a:rPr>
              <a:t> </a:t>
            </a:r>
            <a:r>
              <a:rPr lang="en-US" dirty="0" err="1" smtClean="0">
                <a:hlinkClick r:id="rId5"/>
              </a:rPr>
              <a:t>Hevery</a:t>
            </a:r>
            <a:r>
              <a:rPr lang="en-US" dirty="0" smtClean="0">
                <a:hlinkClick r:id="rId5"/>
              </a:rPr>
              <a:t> - Unit Testing (Google Clean Code Talks)</a:t>
            </a:r>
            <a:endParaRPr lang="en-US" dirty="0" smtClean="0"/>
          </a:p>
          <a:p>
            <a:r>
              <a:rPr lang="en-US" dirty="0" err="1" smtClean="0">
                <a:hlinkClick r:id="rId6"/>
              </a:rPr>
              <a:t>Misko</a:t>
            </a:r>
            <a:r>
              <a:rPr lang="en-US" dirty="0" smtClean="0">
                <a:hlinkClick r:id="rId6"/>
              </a:rPr>
              <a:t> </a:t>
            </a:r>
            <a:r>
              <a:rPr lang="en-US" dirty="0" err="1" smtClean="0">
                <a:hlinkClick r:id="rId6"/>
              </a:rPr>
              <a:t>Hevery</a:t>
            </a:r>
            <a:r>
              <a:rPr lang="en-US" dirty="0" smtClean="0">
                <a:hlinkClick r:id="rId6"/>
              </a:rPr>
              <a:t> - How to Write Clean, Testable Code ( Google Clean Code Talks)</a:t>
            </a:r>
            <a:endParaRPr lang="en-US" dirty="0" smtClean="0"/>
          </a:p>
          <a:p>
            <a:r>
              <a:rPr lang="en-US" dirty="0" err="1" smtClean="0">
                <a:hlinkClick r:id="rId7"/>
              </a:rPr>
              <a:t>Misko</a:t>
            </a:r>
            <a:r>
              <a:rPr lang="en-US" dirty="0" smtClean="0">
                <a:hlinkClick r:id="rId7"/>
              </a:rPr>
              <a:t> </a:t>
            </a:r>
            <a:r>
              <a:rPr lang="en-US" dirty="0" err="1" smtClean="0">
                <a:hlinkClick r:id="rId7"/>
              </a:rPr>
              <a:t>Hevery</a:t>
            </a:r>
            <a:r>
              <a:rPr lang="en-US" dirty="0" smtClean="0">
                <a:hlinkClick r:id="rId7"/>
              </a:rPr>
              <a:t> - OO Design for Testability ( Google Design Tech Talks)</a:t>
            </a:r>
            <a:endParaRPr lang="en-US" dirty="0" smtClean="0"/>
          </a:p>
          <a:p>
            <a:r>
              <a:rPr lang="en-US" dirty="0" smtClean="0">
                <a:hlinkClick r:id="rId8"/>
              </a:rPr>
              <a:t>Gerard </a:t>
            </a:r>
            <a:r>
              <a:rPr lang="en-US" dirty="0" err="1" smtClean="0">
                <a:hlinkClick r:id="rId8"/>
              </a:rPr>
              <a:t>Meszaros</a:t>
            </a:r>
            <a:r>
              <a:rPr lang="en-US" dirty="0" smtClean="0">
                <a:hlinkClick r:id="rId8"/>
              </a:rPr>
              <a:t> - Automated Testing Patterns and Smells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83</a:t>
            </a:fld>
            <a:endParaRPr lang="en-US"/>
          </a:p>
        </p:txBody>
      </p:sp>
    </p:spTree>
    <p:extLst>
      <p:ext uri="{BB962C8B-B14F-4D97-AF65-F5344CB8AC3E}">
        <p14:creationId xmlns:p14="http://schemas.microsoft.com/office/powerpoint/2010/main" val="10372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hlinkClick r:id="rId3"/>
              </a:rPr>
              <a:t>http://www.hanselminutes.com</a:t>
            </a:r>
            <a:endParaRPr lang="en-US" dirty="0" smtClean="0"/>
          </a:p>
          <a:p>
            <a:r>
              <a:rPr lang="en-US" dirty="0" smtClean="0">
                <a:hlinkClick r:id="rId4"/>
              </a:rPr>
              <a:t>July 2009: The Art of Unit Testing with Roy </a:t>
            </a:r>
            <a:r>
              <a:rPr lang="en-US" dirty="0" err="1" smtClean="0">
                <a:hlinkClick r:id="rId4"/>
              </a:rPr>
              <a:t>Osherove</a:t>
            </a:r>
            <a:endParaRPr lang="en-US" dirty="0" smtClean="0"/>
          </a:p>
          <a:p>
            <a:r>
              <a:rPr lang="en-US" dirty="0" smtClean="0">
                <a:hlinkClick r:id="rId5"/>
              </a:rPr>
              <a:t>Jan 2009: SOLID Principles with “Uncle Bob” - Robert C. Martin</a:t>
            </a:r>
            <a:endParaRPr lang="en-US" dirty="0" smtClean="0"/>
          </a:p>
          <a:p>
            <a:r>
              <a:rPr lang="en-US" dirty="0" smtClean="0">
                <a:hlinkClick r:id="rId6"/>
              </a:rPr>
              <a:t>Feb 2009: Uncle Bob Martin: SOLID, this time with feeling.</a:t>
            </a:r>
            <a:r>
              <a:rPr lang="en-US" dirty="0" smtClean="0"/>
              <a:t> </a:t>
            </a:r>
            <a:br>
              <a:rPr lang="en-US" dirty="0" smtClean="0"/>
            </a:br>
            <a:r>
              <a:rPr lang="en-US" dirty="0" smtClean="0">
                <a:hlinkClick r:id="rId7"/>
              </a:rPr>
              <a:t>June 2009: Working Effectively with Legacy Code with Michael Feathers</a:t>
            </a:r>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84</a:t>
            </a:fld>
            <a:endParaRPr lang="en-US"/>
          </a:p>
        </p:txBody>
      </p:sp>
    </p:spTree>
    <p:extLst>
      <p:ext uri="{BB962C8B-B14F-4D97-AF65-F5344CB8AC3E}">
        <p14:creationId xmlns:p14="http://schemas.microsoft.com/office/powerpoint/2010/main" val="195061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Mastery</a:t>
            </a:r>
            <a:r>
              <a:rPr lang="en-US" baseline="0" dirty="0" smtClean="0"/>
              <a:t> = time, usable to improve career or relationships</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7</a:t>
            </a:fld>
            <a:endParaRPr lang="en-US"/>
          </a:p>
        </p:txBody>
      </p:sp>
    </p:spTree>
    <p:extLst>
      <p:ext uri="{BB962C8B-B14F-4D97-AF65-F5344CB8AC3E}">
        <p14:creationId xmlns:p14="http://schemas.microsoft.com/office/powerpoint/2010/main" val="1321975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http://www.amazon.com/dp/0596520123</a:t>
            </a:r>
            <a:endParaRPr lang="en-US" dirty="0" smtClean="0"/>
          </a:p>
          <a:p>
            <a:r>
              <a:rPr lang="en-US" dirty="0" smtClean="0">
                <a:hlinkClick r:id="rId4"/>
              </a:rPr>
              <a:t>http://www.amazon.com/dp/0321113586</a:t>
            </a:r>
            <a:endParaRPr lang="en-US" dirty="0" smtClean="0"/>
          </a:p>
          <a:p>
            <a:r>
              <a:rPr lang="en-US" dirty="0" smtClean="0">
                <a:hlinkClick r:id="rId5"/>
              </a:rPr>
              <a:t>http://www.amazon.com/dp/0321601912</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85</a:t>
            </a:fld>
            <a:endParaRPr lang="en-US"/>
          </a:p>
        </p:txBody>
      </p:sp>
    </p:spTree>
    <p:extLst>
      <p:ext uri="{BB962C8B-B14F-4D97-AF65-F5344CB8AC3E}">
        <p14:creationId xmlns:p14="http://schemas.microsoft.com/office/powerpoint/2010/main" val="3782679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tooltip="Amazon Link"/>
              </a:rPr>
              <a:t>http://www.amazon.com/dp/0132350882</a:t>
            </a:r>
            <a:endParaRPr lang="en-US" dirty="0" smtClean="0"/>
          </a:p>
          <a:p>
            <a:r>
              <a:rPr lang="en-US" dirty="0" smtClean="0">
                <a:hlinkClick r:id="rId4" tooltip="Amazon Link"/>
              </a:rPr>
              <a:t>http://www.amazon.com/dp/0321146530</a:t>
            </a:r>
            <a:endParaRPr lang="en-US" dirty="0" smtClean="0"/>
          </a:p>
          <a:p>
            <a:r>
              <a:rPr lang="en-US" dirty="0" smtClean="0">
                <a:hlinkClick r:id="rId5" tooltip="Amazon Link"/>
              </a:rPr>
              <a:t>http://www.amazon.com/dp/0201633612</a:t>
            </a:r>
            <a:r>
              <a:rPr lang="en-US" dirty="0" smtClean="0"/>
              <a:t/>
            </a:r>
            <a:br>
              <a:rPr lang="en-US" dirty="0" smtClean="0"/>
            </a:br>
            <a:endParaRPr lang="en-US" dirty="0" smtClean="0"/>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Clean Code Cheat Sheet (</a:t>
            </a:r>
            <a:r>
              <a:rPr lang="en-US" sz="1200" u="sng" kern="1200" dirty="0" smtClean="0">
                <a:solidFill>
                  <a:schemeClr val="tx1"/>
                </a:solidFill>
                <a:effectLst/>
                <a:latin typeface="+mn-lt"/>
                <a:ea typeface="+mn-ea"/>
                <a:cs typeface="+mn-cs"/>
                <a:hlinkClick r:id="rId6"/>
              </a:rPr>
              <a:t>handout</a:t>
            </a:r>
            <a:r>
              <a:rPr lang="en-US" sz="1200" kern="1200" dirty="0" smtClean="0">
                <a:solidFill>
                  <a:schemeClr val="tx1"/>
                </a:solidFill>
                <a:effectLst/>
                <a:latin typeface="+mn-lt"/>
                <a:ea typeface="+mn-ea"/>
                <a:cs typeface="+mn-cs"/>
              </a:rPr>
              <a:t>)</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86</a:t>
            </a:fld>
            <a:endParaRPr lang="en-US"/>
          </a:p>
        </p:txBody>
      </p:sp>
    </p:spTree>
    <p:extLst>
      <p:ext uri="{BB962C8B-B14F-4D97-AF65-F5344CB8AC3E}">
        <p14:creationId xmlns:p14="http://schemas.microsoft.com/office/powerpoint/2010/main" val="1876447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tooltip="Amazon Link"/>
              </a:rPr>
              <a:t>http://www.amazon.com/dp/0201485672</a:t>
            </a:r>
            <a:endParaRPr lang="en-US" dirty="0" smtClean="0"/>
          </a:p>
          <a:p>
            <a:r>
              <a:rPr lang="en-US" dirty="0" smtClean="0">
                <a:hlinkClick r:id="rId4" tooltip="Amazon Link"/>
              </a:rPr>
              <a:t>http://www.amazon.com/dp/0131177052</a:t>
            </a:r>
            <a:endParaRPr lang="en-US" dirty="0" smtClean="0"/>
          </a:p>
          <a:p>
            <a:r>
              <a:rPr lang="en-US" dirty="0" smtClean="0">
                <a:hlinkClick r:id="rId5" tooltip="Amazon Link"/>
              </a:rPr>
              <a:t>http</a:t>
            </a:r>
            <a:r>
              <a:rPr lang="en-US" smtClean="0">
                <a:hlinkClick r:id="rId5" tooltip="Amazon Link"/>
              </a:rPr>
              <a:t>://www.amazon.com/dp/0131495054</a:t>
            </a:r>
            <a:endParaRPr lang="en-US"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87</a:t>
            </a:fld>
            <a:endParaRPr lang="en-US"/>
          </a:p>
        </p:txBody>
      </p:sp>
    </p:spTree>
    <p:extLst>
      <p:ext uri="{BB962C8B-B14F-4D97-AF65-F5344CB8AC3E}">
        <p14:creationId xmlns:p14="http://schemas.microsoft.com/office/powerpoint/2010/main" val="633337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ADB5C7-300E-4480-A1EF-5113970B2248}" type="slidenum">
              <a:rPr lang="en-US" smtClean="0"/>
              <a:t>89</a:t>
            </a:fld>
            <a:endParaRPr lang="en-US"/>
          </a:p>
        </p:txBody>
      </p:sp>
    </p:spTree>
    <p:extLst>
      <p:ext uri="{BB962C8B-B14F-4D97-AF65-F5344CB8AC3E}">
        <p14:creationId xmlns:p14="http://schemas.microsoft.com/office/powerpoint/2010/main" val="357169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Classic</a:t>
            </a:r>
            <a:r>
              <a:rPr lang="en-US" baseline="0" dirty="0" smtClean="0"/>
              <a:t> Iron Triangle is : “Fast Good Cheap: Choose Two” (Good =&gt; Quality, which is a variable option)</a:t>
            </a:r>
          </a:p>
          <a:p>
            <a:r>
              <a:rPr lang="en-US" baseline="0" dirty="0" smtClean="0"/>
              <a:t>Modern Iron Triangle is : “Scope, Time, Resources” (Quality is invariant, reflecting high standards of development team) </a:t>
            </a:r>
            <a:endParaRPr lang="en-US" dirty="0"/>
          </a:p>
        </p:txBody>
      </p:sp>
      <p:sp>
        <p:nvSpPr>
          <p:cNvPr id="4" name="Slide Number Placeholder 3"/>
          <p:cNvSpPr>
            <a:spLocks noGrp="1"/>
          </p:cNvSpPr>
          <p:nvPr>
            <p:ph type="sldNum" sz="quarter" idx="10"/>
          </p:nvPr>
        </p:nvSpPr>
        <p:spPr/>
        <p:txBody>
          <a:bodyPr/>
          <a:lstStyle/>
          <a:p>
            <a:fld id="{FDADB5C7-300E-4480-A1EF-5113970B2248}" type="slidenum">
              <a:rPr lang="en-US" smtClean="0"/>
              <a:t>8</a:t>
            </a:fld>
            <a:endParaRPr lang="en-US"/>
          </a:p>
        </p:txBody>
      </p:sp>
    </p:spTree>
    <p:extLst>
      <p:ext uri="{BB962C8B-B14F-4D97-AF65-F5344CB8AC3E}">
        <p14:creationId xmlns:p14="http://schemas.microsoft.com/office/powerpoint/2010/main" val="2597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Driver</a:t>
            </a:r>
            <a:r>
              <a:rPr lang="en-US" baseline="0" dirty="0" smtClean="0"/>
              <a:t> Training experience story. (Corvette Z06, $75K-&gt;0 in 4 seconds)</a:t>
            </a:r>
          </a:p>
        </p:txBody>
      </p:sp>
      <p:sp>
        <p:nvSpPr>
          <p:cNvPr id="4" name="Slide Number Placeholder 3"/>
          <p:cNvSpPr>
            <a:spLocks noGrp="1"/>
          </p:cNvSpPr>
          <p:nvPr>
            <p:ph type="sldNum" sz="quarter" idx="10"/>
          </p:nvPr>
        </p:nvSpPr>
        <p:spPr/>
        <p:txBody>
          <a:bodyPr/>
          <a:lstStyle/>
          <a:p>
            <a:fld id="{FDADB5C7-300E-4480-A1EF-5113970B2248}" type="slidenum">
              <a:rPr lang="en-US" smtClean="0"/>
              <a:t>9</a:t>
            </a:fld>
            <a:endParaRPr lang="en-US"/>
          </a:p>
        </p:txBody>
      </p:sp>
    </p:spTree>
    <p:extLst>
      <p:ext uri="{BB962C8B-B14F-4D97-AF65-F5344CB8AC3E}">
        <p14:creationId xmlns:p14="http://schemas.microsoft.com/office/powerpoint/2010/main" val="1163224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It’s much easier for a team to agree on team-wide practices for activities like testing, because they are typically introduced to coders during their first project.  There’s no previous practice in place that must be overridden or unlearned.  </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10</a:t>
            </a:fld>
            <a:endParaRPr lang="en-US"/>
          </a:p>
        </p:txBody>
      </p:sp>
    </p:spTree>
    <p:extLst>
      <p:ext uri="{BB962C8B-B14F-4D97-AF65-F5344CB8AC3E}">
        <p14:creationId xmlns:p14="http://schemas.microsoft.com/office/powerpoint/2010/main" val="2482426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Proficiency</a:t>
            </a:r>
            <a:r>
              <a:rPr lang="en-US" baseline="0" dirty="0" smtClean="0"/>
              <a:t> in the lower p</a:t>
            </a:r>
            <a:r>
              <a:rPr lang="en-US" dirty="0" smtClean="0"/>
              <a:t>ractices</a:t>
            </a:r>
            <a:r>
              <a:rPr lang="en-US" baseline="0" dirty="0" smtClean="0"/>
              <a:t> in the stack serve as a foundation for higher practices</a:t>
            </a:r>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11</a:t>
            </a:fld>
            <a:endParaRPr lang="en-US"/>
          </a:p>
        </p:txBody>
      </p:sp>
    </p:spTree>
    <p:extLst>
      <p:ext uri="{BB962C8B-B14F-4D97-AF65-F5344CB8AC3E}">
        <p14:creationId xmlns:p14="http://schemas.microsoft.com/office/powerpoint/2010/main" val="2482426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2014 Survey at </a:t>
            </a:r>
            <a:r>
              <a:rPr lang="en-US" dirty="0" smtClean="0">
                <a:hlinkClick r:id="rId3"/>
              </a:rPr>
              <a:t>http://www.versionone.com/pdf/2014-state-of-agile-survey.pdf</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2C264F0-6483-44A5-B890-06B91B90C098}" type="slidenum">
              <a:rPr lang="en-US" smtClean="0"/>
              <a:t>12</a:t>
            </a:fld>
            <a:endParaRPr lang="en-US"/>
          </a:p>
        </p:txBody>
      </p:sp>
    </p:spTree>
    <p:extLst>
      <p:ext uri="{BB962C8B-B14F-4D97-AF65-F5344CB8AC3E}">
        <p14:creationId xmlns:p14="http://schemas.microsoft.com/office/powerpoint/2010/main" val="397353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extLst/>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Vertical Title 1"/>
          <p:cNvSpPr>
            <a:spLocks noGrp="1"/>
          </p:cNvSpPr>
          <p:nvPr>
            <p:ph type="title" orient="vert"/>
          </p:nvPr>
        </p:nvSpPr>
        <p:spPr>
          <a:xfrm>
            <a:off x="6781800" y="274640"/>
            <a:ext cx="19050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3/21/2016</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3/21/2016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3/21/2016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extLst/>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1D8BD707-D9CF-40AE-B4C6-C98DA3205C09}" type="datetimeFigureOut">
              <a:rPr lang="en-US" smtClean="0"/>
              <a:pPr/>
              <a:t>3/21/2016</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defRPr>
            </a:lvl1pPr>
            <a:extLst/>
          </a:lstStyle>
          <a:p>
            <a:fld id="{1D8BD707-D9CF-40AE-B4C6-C98DA3205C09}" type="datetimeFigureOut">
              <a:rPr lang="en-US" smtClean="0"/>
              <a:pPr/>
              <a:t>3/21/2016</a:t>
            </a:fld>
            <a:endParaRPr lang="en-US"/>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defRPr>
            </a:lvl1pPr>
            <a:extLst/>
          </a:lstStyle>
          <a:p>
            <a:endParaRPr lang="en-US"/>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jpe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gif"/></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goto/tenniskata" TargetMode="External"/><Relationship Id="rId4" Type="http://schemas.openxmlformats.org/officeDocument/2006/relationships/hyperlink" Target="https://github.com/emilybache/Tennis-Refactoring-Kata"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refactoring.com/catalog/extractMethod.html"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goto/tenniskata" TargetMode="External"/><Relationship Id="rId5" Type="http://schemas.openxmlformats.org/officeDocument/2006/relationships/hyperlink" Target="https://github.com/emilybache/Tennis-Refactoring-Kata" TargetMode="External"/><Relationship Id="rId4" Type="http://schemas.openxmlformats.org/officeDocument/2006/relationships/image" Target="../media/image3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refactoring.com/catalog/inlineTemp.html" TargetMode="External"/><Relationship Id="rId13" Type="http://schemas.openxmlformats.org/officeDocument/2006/relationships/hyperlink" Target="http://goto/tenniskata" TargetMode="External"/><Relationship Id="rId3" Type="http://schemas.openxmlformats.org/officeDocument/2006/relationships/hyperlink" Target="http://refactoring.com/catalog/renameMethod.html" TargetMode="External"/><Relationship Id="rId7" Type="http://schemas.openxmlformats.org/officeDocument/2006/relationships/hyperlink" Target="http://refactoring.com/catalog/inlineMethod.html" TargetMode="External"/><Relationship Id="rId12" Type="http://schemas.openxmlformats.org/officeDocument/2006/relationships/hyperlink" Target="https://github.com/emilybache/Tennis-Refactoring-Kata"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refactoring.com/catalog/extractVariable.html" TargetMode="External"/><Relationship Id="rId11" Type="http://schemas.openxmlformats.org/officeDocument/2006/relationships/image" Target="../media/image30.jpeg"/><Relationship Id="rId5" Type="http://schemas.openxmlformats.org/officeDocument/2006/relationships/hyperlink" Target="http://refactoring.com/catalog/extractMethod.html" TargetMode="External"/><Relationship Id="rId10" Type="http://schemas.openxmlformats.org/officeDocument/2006/relationships/hyperlink" Target="http://refactoring.com/catalog/consolidateConditionalExpression.html" TargetMode="External"/><Relationship Id="rId4" Type="http://schemas.openxmlformats.org/officeDocument/2006/relationships/hyperlink" Target="http://refactoring.com/catalog/extractClass.html" TargetMode="External"/><Relationship Id="rId9" Type="http://schemas.openxmlformats.org/officeDocument/2006/relationships/hyperlink" Target="http://refactoring.com/catalog/replaceTempWithQuery.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goto/codedoj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gif"/></Relationships>
</file>

<file path=ppt/slides/_rels/slide83.xml.rels><?xml version="1.0" encoding="UTF-8" standalone="yes"?>
<Relationships xmlns="http://schemas.openxmlformats.org/package/2006/relationships"><Relationship Id="rId8" Type="http://schemas.openxmlformats.org/officeDocument/2006/relationships/hyperlink" Target="https://www.youtube.com/watch?v=Pq6LHFM4JvE" TargetMode="External"/><Relationship Id="rId3" Type="http://schemas.openxmlformats.org/officeDocument/2006/relationships/hyperlink" Target="http://www.infoq.com/presentations/Robert-C.-Martin-Bad-Code" TargetMode="External"/><Relationship Id="rId7" Type="http://schemas.openxmlformats.org/officeDocument/2006/relationships/hyperlink" Target="http://www.youtube.com/watch?v=acjvKJiOvXw"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www.youtube.com/watch?v=XcT4yYu_TTs" TargetMode="External"/><Relationship Id="rId5" Type="http://schemas.openxmlformats.org/officeDocument/2006/relationships/hyperlink" Target="http://www.youtube.com/watch?v=wEhu57pih5w" TargetMode="External"/><Relationship Id="rId4" Type="http://schemas.openxmlformats.org/officeDocument/2006/relationships/hyperlink" Target="http://www.jamesshore.com/Blog/Lets-Play"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www.hanselminutes.com/" TargetMode="External"/><Relationship Id="rId7" Type="http://schemas.openxmlformats.org/officeDocument/2006/relationships/hyperlink" Target="http://www.hanselminutes.com/165/working-effectively-with-legacy-code-with-michael-feather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www.hanselminutes.com/150/uncle-bob-martin-solid-this-time-with-feeling" TargetMode="External"/><Relationship Id="rId5" Type="http://schemas.openxmlformats.org/officeDocument/2006/relationships/hyperlink" Target="http://www.hanselminutes.com/145/solid-principles-with-uncle-bob-robert-c-martin" TargetMode="External"/><Relationship Id="rId4" Type="http://schemas.openxmlformats.org/officeDocument/2006/relationships/hyperlink" Target="http://www.hanselminutes.com/169/the-art-of-unit-testing-with-roy-osherove"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hyperlink" Target="http://www.amazon.com/dp/0321113586" TargetMode="External"/><Relationship Id="rId7" Type="http://schemas.openxmlformats.org/officeDocument/2006/relationships/hyperlink" Target="http://www.amazon.com/dp/0321601912"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hyperlink" Target="http://www.amazon.com/Version-Control-Git-collaborative-development/dp/0596520123" TargetMode="External"/><Relationship Id="rId4" Type="http://schemas.openxmlformats.org/officeDocument/2006/relationships/image" Target="../media/image50.jpeg"/></Relationships>
</file>

<file path=ppt/slides/_rels/slide86.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hyperlink" Target="http://www.amazon.com/Clean-Code-Handbook-Software-Craftsmanship/dp/0132350882" TargetMode="External"/><Relationship Id="rId7" Type="http://schemas.openxmlformats.org/officeDocument/2006/relationships/hyperlink" Target="http://www.amazon.com/Design-Patterns-Elements-Reusable-Object-Oriented/dp/0201633612"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hyperlink" Target="http://www.amazon.com/Test-Driven-Development-By-Example/dp/0321146530" TargetMode="External"/><Relationship Id="rId4" Type="http://schemas.openxmlformats.org/officeDocument/2006/relationships/image" Target="../media/image53.jpeg"/></Relationships>
</file>

<file path=ppt/slides/_rels/slide8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hyperlink" Target="http://www.amazon.com/xUnit-Test-Patterns-Refactoring-Code/dp/0131495054" TargetMode="External"/><Relationship Id="rId7" Type="http://schemas.openxmlformats.org/officeDocument/2006/relationships/hyperlink" Target="http://www.amazon.com/Working-Effectively-Legacy-Michael-Feathers/dp/0131177052"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hyperlink" Target="http://www.amazon.com/Refactoring-Improving-Design-Existing-Code/dp/0201485672" TargetMode="External"/><Relationship Id="rId4" Type="http://schemas.openxmlformats.org/officeDocument/2006/relationships/image" Target="../media/image56.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Software </a:t>
            </a:r>
            <a:r>
              <a:rPr lang="en-US" dirty="0" smtClean="0"/>
              <a:t>Technical Practices</a:t>
            </a:r>
            <a:endParaRPr lang="en-US" dirty="0"/>
          </a:p>
        </p:txBody>
      </p:sp>
      <p:sp>
        <p:nvSpPr>
          <p:cNvPr id="3" name="Subtitle 2"/>
          <p:cNvSpPr>
            <a:spLocks noGrp="1"/>
          </p:cNvSpPr>
          <p:nvPr>
            <p:ph type="subTitle" idx="1"/>
          </p:nvPr>
        </p:nvSpPr>
        <p:spPr/>
        <p:txBody>
          <a:bodyPr/>
          <a:lstStyle/>
          <a:p>
            <a:r>
              <a:rPr lang="en-US" dirty="0" smtClean="0"/>
              <a:t>Matt Plavcan</a:t>
            </a:r>
          </a:p>
          <a:p>
            <a:r>
              <a:rPr lang="en-US" dirty="0" smtClean="0"/>
              <a:t>Intel Emergent Systems</a:t>
            </a:r>
            <a:endParaRPr lang="en-US" dirty="0"/>
          </a:p>
        </p:txBody>
      </p:sp>
    </p:spTree>
    <p:extLst>
      <p:ext uri="{BB962C8B-B14F-4D97-AF65-F5344CB8AC3E}">
        <p14:creationId xmlns:p14="http://schemas.microsoft.com/office/powerpoint/2010/main" val="1699054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smtClean="0"/>
              <a:t>Software Development </a:t>
            </a:r>
            <a:r>
              <a:rPr lang="en-US" sz="4400" b="1" dirty="0" smtClean="0"/>
              <a:t>Practices</a:t>
            </a:r>
            <a:endParaRPr lang="en-US" sz="4400" b="1" dirty="0"/>
          </a:p>
        </p:txBody>
      </p:sp>
      <p:graphicFrame>
        <p:nvGraphicFramePr>
          <p:cNvPr id="3" name="Diagram 2"/>
          <p:cNvGraphicFramePr/>
          <p:nvPr>
            <p:extLst>
              <p:ext uri="{D42A27DB-BD31-4B8C-83A1-F6EECF244321}">
                <p14:modId xmlns:p14="http://schemas.microsoft.com/office/powerpoint/2010/main" val="1263938545"/>
              </p:ext>
            </p:extLst>
          </p:nvPr>
        </p:nvGraphicFramePr>
        <p:xfrm>
          <a:off x="1524000" y="1828800"/>
          <a:ext cx="6172200" cy="4597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27463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smtClean="0"/>
              <a:t>Coding </a:t>
            </a:r>
            <a:r>
              <a:rPr lang="en-US" sz="4400" b="1" dirty="0" smtClean="0"/>
              <a:t>Technical Practices</a:t>
            </a:r>
            <a:endParaRPr lang="en-US" sz="4400" b="1" dirty="0"/>
          </a:p>
        </p:txBody>
      </p:sp>
      <p:sp>
        <p:nvSpPr>
          <p:cNvPr id="20" name="Right Brace 19"/>
          <p:cNvSpPr/>
          <p:nvPr/>
        </p:nvSpPr>
        <p:spPr>
          <a:xfrm>
            <a:off x="7620000" y="1521823"/>
            <a:ext cx="383540" cy="2211976"/>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800" b="1" kern="1200" dirty="0" smtClean="0">
                <a:solidFill>
                  <a:schemeClr val="bg1"/>
                </a:solidFill>
                <a:effectLst/>
                <a:ea typeface="Times New Roman"/>
                <a:cs typeface="Times New Roman"/>
              </a:rPr>
              <a:t>Behaviors</a:t>
            </a:r>
            <a:endParaRPr lang="en-US" sz="1200" dirty="0">
              <a:solidFill>
                <a:schemeClr val="bg1"/>
              </a:solidFill>
              <a:effectLst/>
              <a:latin typeface="Times New Roman"/>
              <a:ea typeface="Times New Roman"/>
            </a:endParaRPr>
          </a:p>
        </p:txBody>
      </p:sp>
      <p:sp>
        <p:nvSpPr>
          <p:cNvPr id="21" name="Right Brace 20"/>
          <p:cNvSpPr/>
          <p:nvPr/>
        </p:nvSpPr>
        <p:spPr>
          <a:xfrm>
            <a:off x="7620000" y="3733799"/>
            <a:ext cx="383540" cy="3045823"/>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800" b="1" kern="1200" dirty="0" smtClean="0">
                <a:solidFill>
                  <a:schemeClr val="bg1"/>
                </a:solidFill>
                <a:effectLst/>
                <a:ea typeface="Times New Roman"/>
                <a:cs typeface="Times New Roman"/>
              </a:rPr>
              <a:t>Tools, Processes, Behaviors</a:t>
            </a:r>
            <a:endParaRPr lang="en-US" sz="1200" dirty="0">
              <a:solidFill>
                <a:schemeClr val="bg1"/>
              </a:solidFill>
              <a:effectLst/>
              <a:latin typeface="Times New Roman"/>
              <a:ea typeface="Times New Roman"/>
            </a:endParaRPr>
          </a:p>
        </p:txBody>
      </p:sp>
      <p:graphicFrame>
        <p:nvGraphicFramePr>
          <p:cNvPr id="2" name="Diagram 1"/>
          <p:cNvGraphicFramePr/>
          <p:nvPr>
            <p:extLst>
              <p:ext uri="{D42A27DB-BD31-4B8C-83A1-F6EECF244321}">
                <p14:modId xmlns:p14="http://schemas.microsoft.com/office/powerpoint/2010/main" val="1476672371"/>
              </p:ext>
            </p:extLst>
          </p:nvPr>
        </p:nvGraphicFramePr>
        <p:xfrm>
          <a:off x="1828800" y="1557746"/>
          <a:ext cx="5562600" cy="525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459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4000"/>
                                        <p:tgtEl>
                                          <p:spTgt spid="2"/>
                                        </p:tgtEl>
                                      </p:cBhvr>
                                    </p:animEffect>
                                  </p:childTnLst>
                                </p:cTn>
                              </p:par>
                            </p:childTnLst>
                          </p:cTn>
                        </p:par>
                        <p:par>
                          <p:cTn id="8" fill="hold">
                            <p:stCondLst>
                              <p:cond delay="4000"/>
                            </p:stCondLst>
                            <p:childTnLst>
                              <p:par>
                                <p:cTn id="9" presetID="1" presetClass="entr" presetSubtype="0" fill="hold" grpId="0" nodeType="afterEffect">
                                  <p:stCondLst>
                                    <p:cond delay="330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600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grpSp>
        <p:nvGrpSpPr>
          <p:cNvPr id="6" name="Group 5"/>
          <p:cNvGrpSpPr/>
          <p:nvPr/>
        </p:nvGrpSpPr>
        <p:grpSpPr>
          <a:xfrm>
            <a:off x="1842138" y="1570191"/>
            <a:ext cx="5562600" cy="482625"/>
            <a:chOff x="0" y="21374"/>
            <a:chExt cx="5562600" cy="482625"/>
          </a:xfrm>
        </p:grpSpPr>
        <p:sp>
          <p:nvSpPr>
            <p:cNvPr id="36" name="Rounded Rectangle 35"/>
            <p:cNvSpPr/>
            <p:nvPr/>
          </p:nvSpPr>
          <p:spPr>
            <a:xfrm>
              <a:off x="0" y="21374"/>
              <a:ext cx="5562600" cy="482625"/>
            </a:xfrm>
            <a:prstGeom prst="roundRect">
              <a:avLst/>
            </a:prstGeom>
            <a:solidFill>
              <a:schemeClr val="bg1"/>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7" name="Rounded Rectangle 4"/>
            <p:cNvSpPr/>
            <p:nvPr/>
          </p:nvSpPr>
          <p:spPr>
            <a:xfrm>
              <a:off x="23560" y="44934"/>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kern="1200" dirty="0">
                <a:solidFill>
                  <a:schemeClr val="tx1"/>
                </a:solidFill>
              </a:endParaRPr>
            </a:p>
          </p:txBody>
        </p:sp>
      </p:grpSp>
      <p:grpSp>
        <p:nvGrpSpPr>
          <p:cNvPr id="7" name="Group 6"/>
          <p:cNvGrpSpPr/>
          <p:nvPr/>
        </p:nvGrpSpPr>
        <p:grpSpPr>
          <a:xfrm>
            <a:off x="1842138" y="2096016"/>
            <a:ext cx="5562600" cy="482625"/>
            <a:chOff x="0" y="547199"/>
            <a:chExt cx="5562600" cy="482625"/>
          </a:xfrm>
        </p:grpSpPr>
        <p:sp>
          <p:nvSpPr>
            <p:cNvPr id="34" name="Rounded Rectangle 33"/>
            <p:cNvSpPr/>
            <p:nvPr/>
          </p:nvSpPr>
          <p:spPr>
            <a:xfrm>
              <a:off x="0" y="547199"/>
              <a:ext cx="5562600" cy="482625"/>
            </a:xfrm>
            <a:prstGeom prst="roundRect">
              <a:avLst/>
            </a:prstGeom>
            <a:solidFill>
              <a:schemeClr val="bg1">
                <a:lumMod val="95000"/>
              </a:schemeClr>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5" name="Rounded Rectangle 6"/>
            <p:cNvSpPr/>
            <p:nvPr/>
          </p:nvSpPr>
          <p:spPr>
            <a:xfrm>
              <a:off x="23560" y="570759"/>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solidFill>
                  <a:schemeClr val="tx1"/>
                </a:solidFill>
              </a:endParaRPr>
            </a:p>
          </p:txBody>
        </p:sp>
      </p:grpSp>
      <p:grpSp>
        <p:nvGrpSpPr>
          <p:cNvPr id="8" name="Group 7"/>
          <p:cNvGrpSpPr/>
          <p:nvPr/>
        </p:nvGrpSpPr>
        <p:grpSpPr>
          <a:xfrm>
            <a:off x="1842138" y="2621841"/>
            <a:ext cx="5562600" cy="482625"/>
            <a:chOff x="0" y="1073024"/>
            <a:chExt cx="5562600" cy="482625"/>
          </a:xfrm>
        </p:grpSpPr>
        <p:sp>
          <p:nvSpPr>
            <p:cNvPr id="32" name="Rounded Rectangle 31"/>
            <p:cNvSpPr/>
            <p:nvPr/>
          </p:nvSpPr>
          <p:spPr>
            <a:xfrm>
              <a:off x="0" y="1073024"/>
              <a:ext cx="5562600" cy="482625"/>
            </a:xfrm>
            <a:prstGeom prst="roundRect">
              <a:avLst/>
            </a:prstGeom>
            <a:solidFill>
              <a:schemeClr val="bg1">
                <a:lumMod val="85000"/>
              </a:schemeClr>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3" name="Rounded Rectangle 8"/>
            <p:cNvSpPr/>
            <p:nvPr/>
          </p:nvSpPr>
          <p:spPr>
            <a:xfrm>
              <a:off x="23560" y="1096584"/>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solidFill>
                  <a:schemeClr val="tx1"/>
                </a:solidFill>
              </a:endParaRPr>
            </a:p>
          </p:txBody>
        </p:sp>
      </p:grpSp>
      <p:grpSp>
        <p:nvGrpSpPr>
          <p:cNvPr id="9" name="Group 8"/>
          <p:cNvGrpSpPr/>
          <p:nvPr/>
        </p:nvGrpSpPr>
        <p:grpSpPr>
          <a:xfrm>
            <a:off x="1842138" y="3147666"/>
            <a:ext cx="5562600" cy="482625"/>
            <a:chOff x="0" y="1598849"/>
            <a:chExt cx="5562600" cy="482625"/>
          </a:xfrm>
        </p:grpSpPr>
        <p:sp>
          <p:nvSpPr>
            <p:cNvPr id="30" name="Rounded Rectangle 29"/>
            <p:cNvSpPr/>
            <p:nvPr/>
          </p:nvSpPr>
          <p:spPr>
            <a:xfrm>
              <a:off x="0" y="1598849"/>
              <a:ext cx="5562600" cy="482625"/>
            </a:xfrm>
            <a:prstGeom prst="roundRect">
              <a:avLst/>
            </a:prstGeom>
            <a:solidFill>
              <a:srgbClr val="F7E3FD"/>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31" name="Rounded Rectangle 10"/>
            <p:cNvSpPr/>
            <p:nvPr/>
          </p:nvSpPr>
          <p:spPr>
            <a:xfrm>
              <a:off x="23560" y="1622409"/>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solidFill>
                  <a:schemeClr val="tx1"/>
                </a:solidFill>
              </a:endParaRPr>
            </a:p>
          </p:txBody>
        </p:sp>
      </p:grpSp>
      <p:grpSp>
        <p:nvGrpSpPr>
          <p:cNvPr id="10" name="Group 9"/>
          <p:cNvGrpSpPr/>
          <p:nvPr/>
        </p:nvGrpSpPr>
        <p:grpSpPr>
          <a:xfrm>
            <a:off x="1842138" y="3673491"/>
            <a:ext cx="5562600" cy="482625"/>
            <a:chOff x="0" y="2124674"/>
            <a:chExt cx="5562600" cy="482625"/>
          </a:xfrm>
        </p:grpSpPr>
        <p:sp>
          <p:nvSpPr>
            <p:cNvPr id="28" name="Rounded Rectangle 27"/>
            <p:cNvSpPr/>
            <p:nvPr/>
          </p:nvSpPr>
          <p:spPr>
            <a:xfrm>
              <a:off x="0" y="2124674"/>
              <a:ext cx="5562600" cy="482625"/>
            </a:xfrm>
            <a:prstGeom prst="roundRect">
              <a:avLst/>
            </a:prstGeom>
            <a:solidFill>
              <a:srgbClr val="CC66FF"/>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9" name="Rounded Rectangle 12"/>
            <p:cNvSpPr/>
            <p:nvPr/>
          </p:nvSpPr>
          <p:spPr>
            <a:xfrm>
              <a:off x="23560" y="2148234"/>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p>
          </p:txBody>
        </p:sp>
      </p:grpSp>
      <p:grpSp>
        <p:nvGrpSpPr>
          <p:cNvPr id="11" name="Group 10"/>
          <p:cNvGrpSpPr/>
          <p:nvPr/>
        </p:nvGrpSpPr>
        <p:grpSpPr>
          <a:xfrm>
            <a:off x="1842138" y="4199316"/>
            <a:ext cx="5562600" cy="482625"/>
            <a:chOff x="0" y="2650499"/>
            <a:chExt cx="5562600" cy="482625"/>
          </a:xfrm>
        </p:grpSpPr>
        <p:sp>
          <p:nvSpPr>
            <p:cNvPr id="26" name="Rounded Rectangle 25"/>
            <p:cNvSpPr/>
            <p:nvPr/>
          </p:nvSpPr>
          <p:spPr>
            <a:xfrm>
              <a:off x="0" y="2650499"/>
              <a:ext cx="5562600" cy="482625"/>
            </a:xfrm>
            <a:prstGeom prst="roundRect">
              <a:avLst/>
            </a:prstGeom>
            <a:solidFill>
              <a:srgbClr val="00B0F0"/>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7" name="Rounded Rectangle 14"/>
            <p:cNvSpPr/>
            <p:nvPr/>
          </p:nvSpPr>
          <p:spPr>
            <a:xfrm>
              <a:off x="23560" y="2674059"/>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p>
          </p:txBody>
        </p:sp>
      </p:grpSp>
      <p:grpSp>
        <p:nvGrpSpPr>
          <p:cNvPr id="12" name="Group 11"/>
          <p:cNvGrpSpPr/>
          <p:nvPr/>
        </p:nvGrpSpPr>
        <p:grpSpPr>
          <a:xfrm>
            <a:off x="1842138" y="4725141"/>
            <a:ext cx="5562600" cy="482625"/>
            <a:chOff x="0" y="3176324"/>
            <a:chExt cx="5562600" cy="482625"/>
          </a:xfrm>
        </p:grpSpPr>
        <p:sp>
          <p:nvSpPr>
            <p:cNvPr id="24" name="Rounded Rectangle 23"/>
            <p:cNvSpPr/>
            <p:nvPr/>
          </p:nvSpPr>
          <p:spPr>
            <a:xfrm>
              <a:off x="0" y="3176324"/>
              <a:ext cx="5562600" cy="482625"/>
            </a:xfrm>
            <a:prstGeom prst="roundRect">
              <a:avLst/>
            </a:prstGeom>
            <a:solidFill>
              <a:srgbClr val="00B050"/>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5" name="Rounded Rectangle 16"/>
            <p:cNvSpPr/>
            <p:nvPr/>
          </p:nvSpPr>
          <p:spPr>
            <a:xfrm>
              <a:off x="23560" y="3199884"/>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p>
          </p:txBody>
        </p:sp>
      </p:grpSp>
      <p:grpSp>
        <p:nvGrpSpPr>
          <p:cNvPr id="13" name="Group 12"/>
          <p:cNvGrpSpPr/>
          <p:nvPr/>
        </p:nvGrpSpPr>
        <p:grpSpPr>
          <a:xfrm>
            <a:off x="1842138" y="5250966"/>
            <a:ext cx="5562600" cy="482625"/>
            <a:chOff x="0" y="3702149"/>
            <a:chExt cx="5562600" cy="482625"/>
          </a:xfrm>
        </p:grpSpPr>
        <p:sp>
          <p:nvSpPr>
            <p:cNvPr id="22" name="Rounded Rectangle 21"/>
            <p:cNvSpPr/>
            <p:nvPr/>
          </p:nvSpPr>
          <p:spPr>
            <a:xfrm>
              <a:off x="0" y="3702149"/>
              <a:ext cx="5562600" cy="482625"/>
            </a:xfrm>
            <a:prstGeom prst="roundRect">
              <a:avLst/>
            </a:prstGeom>
            <a:solidFill>
              <a:srgbClr val="FFFF00"/>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3" name="Rounded Rectangle 18"/>
            <p:cNvSpPr/>
            <p:nvPr/>
          </p:nvSpPr>
          <p:spPr>
            <a:xfrm>
              <a:off x="23560" y="3725709"/>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solidFill>
                  <a:schemeClr val="tx1"/>
                </a:solidFill>
              </a:endParaRPr>
            </a:p>
          </p:txBody>
        </p:sp>
      </p:grpSp>
      <p:grpSp>
        <p:nvGrpSpPr>
          <p:cNvPr id="14" name="Group 13"/>
          <p:cNvGrpSpPr/>
          <p:nvPr/>
        </p:nvGrpSpPr>
        <p:grpSpPr>
          <a:xfrm>
            <a:off x="1842138" y="5776791"/>
            <a:ext cx="5562600" cy="482625"/>
            <a:chOff x="0" y="4227974"/>
            <a:chExt cx="5562600" cy="482625"/>
          </a:xfrm>
        </p:grpSpPr>
        <p:sp>
          <p:nvSpPr>
            <p:cNvPr id="18" name="Rounded Rectangle 17"/>
            <p:cNvSpPr/>
            <p:nvPr/>
          </p:nvSpPr>
          <p:spPr>
            <a:xfrm>
              <a:off x="0" y="4227974"/>
              <a:ext cx="5562600" cy="482625"/>
            </a:xfrm>
            <a:prstGeom prst="roundRect">
              <a:avLst/>
            </a:prstGeom>
            <a:solidFill>
              <a:srgbClr val="FFC000"/>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Rounded Rectangle 20"/>
            <p:cNvSpPr/>
            <p:nvPr/>
          </p:nvSpPr>
          <p:spPr>
            <a:xfrm>
              <a:off x="23560" y="4251534"/>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solidFill>
                  <a:schemeClr val="tx1"/>
                </a:solidFill>
              </a:endParaRPr>
            </a:p>
          </p:txBody>
        </p:sp>
      </p:grpSp>
      <p:grpSp>
        <p:nvGrpSpPr>
          <p:cNvPr id="15" name="Group 14"/>
          <p:cNvGrpSpPr/>
          <p:nvPr/>
        </p:nvGrpSpPr>
        <p:grpSpPr>
          <a:xfrm>
            <a:off x="1842138" y="6302616"/>
            <a:ext cx="5562600" cy="482625"/>
            <a:chOff x="0" y="4753799"/>
            <a:chExt cx="5562600" cy="482625"/>
          </a:xfrm>
        </p:grpSpPr>
        <p:sp>
          <p:nvSpPr>
            <p:cNvPr id="16" name="Rounded Rectangle 15"/>
            <p:cNvSpPr/>
            <p:nvPr/>
          </p:nvSpPr>
          <p:spPr>
            <a:xfrm>
              <a:off x="0" y="4753799"/>
              <a:ext cx="5562600" cy="482625"/>
            </a:xfrm>
            <a:prstGeom prst="roundRect">
              <a:avLst/>
            </a:prstGeom>
            <a:solidFill>
              <a:srgbClr val="FF0000"/>
            </a:solidFill>
            <a:ln w="38100" cmpd="sng">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Rounded Rectangle 22"/>
            <p:cNvSpPr/>
            <p:nvPr/>
          </p:nvSpPr>
          <p:spPr>
            <a:xfrm>
              <a:off x="23560" y="4777359"/>
              <a:ext cx="5515480" cy="43550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endParaRPr lang="en-US" sz="2000" b="1" kern="1200" dirty="0"/>
            </a:p>
          </p:txBody>
        </p:sp>
      </p:grpSp>
      <p:grpSp>
        <p:nvGrpSpPr>
          <p:cNvPr id="44" name="Group 43"/>
          <p:cNvGrpSpPr/>
          <p:nvPr/>
        </p:nvGrpSpPr>
        <p:grpSpPr>
          <a:xfrm>
            <a:off x="1842138" y="2094650"/>
            <a:ext cx="5562600" cy="482625"/>
            <a:chOff x="0" y="547199"/>
            <a:chExt cx="5562600" cy="482625"/>
          </a:xfrm>
          <a:solidFill>
            <a:srgbClr val="FFFFFF">
              <a:alpha val="0"/>
            </a:srgbClr>
          </a:solidFill>
        </p:grpSpPr>
        <p:sp>
          <p:nvSpPr>
            <p:cNvPr id="46" name="Rounded Rectangle 6"/>
            <p:cNvSpPr/>
            <p:nvPr/>
          </p:nvSpPr>
          <p:spPr>
            <a:xfrm>
              <a:off x="23560" y="570759"/>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Short Iterations  /  Continuous Delivery</a:t>
              </a:r>
              <a:endParaRPr lang="en-US" sz="2000" b="1" kern="1200" dirty="0">
                <a:solidFill>
                  <a:schemeClr val="bg1"/>
                </a:solidFill>
              </a:endParaRPr>
            </a:p>
          </p:txBody>
        </p:sp>
        <p:sp>
          <p:nvSpPr>
            <p:cNvPr id="45" name="Rounded Rectangle 44"/>
            <p:cNvSpPr/>
            <p:nvPr/>
          </p:nvSpPr>
          <p:spPr>
            <a:xfrm>
              <a:off x="0" y="547199"/>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grpSp>
      <p:grpSp>
        <p:nvGrpSpPr>
          <p:cNvPr id="68" name="Group 67"/>
          <p:cNvGrpSpPr/>
          <p:nvPr/>
        </p:nvGrpSpPr>
        <p:grpSpPr>
          <a:xfrm>
            <a:off x="1842138" y="6301250"/>
            <a:ext cx="5562600" cy="482625"/>
            <a:chOff x="0" y="4753799"/>
            <a:chExt cx="5562600" cy="482625"/>
          </a:xfrm>
          <a:solidFill>
            <a:srgbClr val="FFFFFF">
              <a:alpha val="0"/>
            </a:srgbClr>
          </a:solidFill>
        </p:grpSpPr>
        <p:sp>
          <p:nvSpPr>
            <p:cNvPr id="69" name="Rounded Rectangle 68"/>
            <p:cNvSpPr/>
            <p:nvPr/>
          </p:nvSpPr>
          <p:spPr>
            <a:xfrm>
              <a:off x="0" y="4753799"/>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70" name="Rounded Rectangle 22"/>
            <p:cNvSpPr/>
            <p:nvPr/>
          </p:nvSpPr>
          <p:spPr>
            <a:xfrm>
              <a:off x="23560" y="4777359"/>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Revision </a:t>
              </a:r>
              <a:r>
                <a:rPr lang="en-US" sz="2000" b="1" kern="1200" dirty="0" smtClean="0"/>
                <a:t>Control</a:t>
              </a:r>
              <a:endParaRPr lang="en-US" sz="2000" b="1" kern="1200" dirty="0"/>
            </a:p>
          </p:txBody>
        </p:sp>
      </p:grpSp>
      <p:grpSp>
        <p:nvGrpSpPr>
          <p:cNvPr id="65" name="Group 64"/>
          <p:cNvGrpSpPr/>
          <p:nvPr/>
        </p:nvGrpSpPr>
        <p:grpSpPr>
          <a:xfrm>
            <a:off x="1842138" y="5775425"/>
            <a:ext cx="5562600" cy="482625"/>
            <a:chOff x="0" y="4227974"/>
            <a:chExt cx="5562600" cy="482625"/>
          </a:xfrm>
          <a:solidFill>
            <a:srgbClr val="FFFFFF">
              <a:alpha val="0"/>
            </a:srgbClr>
          </a:solidFill>
        </p:grpSpPr>
        <p:sp>
          <p:nvSpPr>
            <p:cNvPr id="66" name="Rounded Rectangle 65"/>
            <p:cNvSpPr/>
            <p:nvPr/>
          </p:nvSpPr>
          <p:spPr>
            <a:xfrm>
              <a:off x="0" y="4227974"/>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7" name="Rounded Rectangle 20"/>
            <p:cNvSpPr/>
            <p:nvPr/>
          </p:nvSpPr>
          <p:spPr>
            <a:xfrm>
              <a:off x="23560" y="4251534"/>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chemeClr val="bg1"/>
                  </a:solidFill>
                </a:rPr>
                <a:t>Common </a:t>
              </a:r>
              <a:r>
                <a:rPr lang="en-US" sz="2000" b="1" kern="1200" dirty="0" smtClean="0">
                  <a:solidFill>
                    <a:schemeClr val="bg1"/>
                  </a:solidFill>
                </a:rPr>
                <a:t>Code Convention</a:t>
              </a:r>
              <a:endParaRPr lang="en-US" sz="2000" b="1" kern="1200" dirty="0">
                <a:solidFill>
                  <a:schemeClr val="bg1"/>
                </a:solidFill>
              </a:endParaRPr>
            </a:p>
          </p:txBody>
        </p:sp>
      </p:grpSp>
      <p:grpSp>
        <p:nvGrpSpPr>
          <p:cNvPr id="62" name="Group 61"/>
          <p:cNvGrpSpPr/>
          <p:nvPr/>
        </p:nvGrpSpPr>
        <p:grpSpPr>
          <a:xfrm>
            <a:off x="1842138" y="5249600"/>
            <a:ext cx="5562600" cy="482625"/>
            <a:chOff x="0" y="3702149"/>
            <a:chExt cx="5562600" cy="482625"/>
          </a:xfrm>
          <a:solidFill>
            <a:srgbClr val="FFFFFF">
              <a:alpha val="0"/>
            </a:srgbClr>
          </a:solidFill>
        </p:grpSpPr>
        <p:sp>
          <p:nvSpPr>
            <p:cNvPr id="63" name="Rounded Rectangle 62"/>
            <p:cNvSpPr/>
            <p:nvPr/>
          </p:nvSpPr>
          <p:spPr>
            <a:xfrm>
              <a:off x="0" y="3702149"/>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4" name="Rounded Rectangle 18"/>
            <p:cNvSpPr/>
            <p:nvPr/>
          </p:nvSpPr>
          <p:spPr>
            <a:xfrm>
              <a:off x="23560" y="3725709"/>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solidFill>
                    <a:schemeClr val="bg1"/>
                  </a:solidFill>
                </a:rPr>
                <a:t>Continuous Integration</a:t>
              </a:r>
            </a:p>
          </p:txBody>
        </p:sp>
      </p:grpSp>
      <p:grpSp>
        <p:nvGrpSpPr>
          <p:cNvPr id="59" name="Group 58"/>
          <p:cNvGrpSpPr/>
          <p:nvPr/>
        </p:nvGrpSpPr>
        <p:grpSpPr>
          <a:xfrm>
            <a:off x="1842138" y="4723775"/>
            <a:ext cx="5562600" cy="482625"/>
            <a:chOff x="0" y="3176324"/>
            <a:chExt cx="5562600" cy="482625"/>
          </a:xfrm>
          <a:solidFill>
            <a:srgbClr val="FFFFFF">
              <a:alpha val="0"/>
            </a:srgbClr>
          </a:solidFill>
        </p:grpSpPr>
        <p:sp>
          <p:nvSpPr>
            <p:cNvPr id="60" name="Rounded Rectangle 59"/>
            <p:cNvSpPr/>
            <p:nvPr/>
          </p:nvSpPr>
          <p:spPr>
            <a:xfrm>
              <a:off x="0" y="3176324"/>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1" name="Rounded Rectangle 16"/>
            <p:cNvSpPr/>
            <p:nvPr/>
          </p:nvSpPr>
          <p:spPr>
            <a:xfrm>
              <a:off x="23560" y="3199884"/>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t>Unit Testing</a:t>
              </a:r>
              <a:endParaRPr lang="en-US" sz="2000" b="1" kern="1200" dirty="0"/>
            </a:p>
          </p:txBody>
        </p:sp>
      </p:grpSp>
      <p:grpSp>
        <p:nvGrpSpPr>
          <p:cNvPr id="56" name="Group 55"/>
          <p:cNvGrpSpPr/>
          <p:nvPr/>
        </p:nvGrpSpPr>
        <p:grpSpPr>
          <a:xfrm>
            <a:off x="1842138" y="4197950"/>
            <a:ext cx="5562600" cy="482625"/>
            <a:chOff x="0" y="2650499"/>
            <a:chExt cx="5562600" cy="482625"/>
          </a:xfrm>
          <a:solidFill>
            <a:srgbClr val="FFFFFF">
              <a:alpha val="0"/>
            </a:srgbClr>
          </a:solidFill>
        </p:grpSpPr>
        <p:sp>
          <p:nvSpPr>
            <p:cNvPr id="57" name="Rounded Rectangle 56"/>
            <p:cNvSpPr/>
            <p:nvPr/>
          </p:nvSpPr>
          <p:spPr>
            <a:xfrm>
              <a:off x="0" y="2650499"/>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8" name="Rounded Rectangle 14"/>
            <p:cNvSpPr/>
            <p:nvPr/>
          </p:nvSpPr>
          <p:spPr>
            <a:xfrm>
              <a:off x="23560" y="2674059"/>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Refactoring</a:t>
              </a:r>
            </a:p>
          </p:txBody>
        </p:sp>
      </p:grpSp>
      <p:grpSp>
        <p:nvGrpSpPr>
          <p:cNvPr id="53" name="Group 52"/>
          <p:cNvGrpSpPr/>
          <p:nvPr/>
        </p:nvGrpSpPr>
        <p:grpSpPr>
          <a:xfrm>
            <a:off x="1842138" y="3672125"/>
            <a:ext cx="5562600" cy="482625"/>
            <a:chOff x="0" y="2124674"/>
            <a:chExt cx="5562600" cy="482625"/>
          </a:xfrm>
          <a:solidFill>
            <a:srgbClr val="FFFFFF">
              <a:alpha val="0"/>
            </a:srgbClr>
          </a:solidFill>
        </p:grpSpPr>
        <p:sp>
          <p:nvSpPr>
            <p:cNvPr id="54" name="Rounded Rectangle 53"/>
            <p:cNvSpPr/>
            <p:nvPr/>
          </p:nvSpPr>
          <p:spPr>
            <a:xfrm>
              <a:off x="0" y="2124674"/>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5" name="Rounded Rectangle 12"/>
            <p:cNvSpPr/>
            <p:nvPr/>
          </p:nvSpPr>
          <p:spPr>
            <a:xfrm>
              <a:off x="23560" y="2148234"/>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t>Test Driven Development</a:t>
              </a:r>
            </a:p>
          </p:txBody>
        </p:sp>
      </p:grpSp>
      <p:grpSp>
        <p:nvGrpSpPr>
          <p:cNvPr id="50" name="Group 49"/>
          <p:cNvGrpSpPr/>
          <p:nvPr/>
        </p:nvGrpSpPr>
        <p:grpSpPr>
          <a:xfrm>
            <a:off x="1842138" y="3146300"/>
            <a:ext cx="5562600" cy="482625"/>
            <a:chOff x="0" y="1598849"/>
            <a:chExt cx="5562600" cy="482625"/>
          </a:xfrm>
          <a:solidFill>
            <a:srgbClr val="FFFFFF">
              <a:alpha val="0"/>
            </a:srgbClr>
          </a:solidFill>
        </p:grpSpPr>
        <p:sp>
          <p:nvSpPr>
            <p:cNvPr id="51" name="Rounded Rectangle 50"/>
            <p:cNvSpPr/>
            <p:nvPr/>
          </p:nvSpPr>
          <p:spPr>
            <a:xfrm>
              <a:off x="0" y="1598849"/>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52" name="Rounded Rectangle 10"/>
            <p:cNvSpPr/>
            <p:nvPr/>
          </p:nvSpPr>
          <p:spPr>
            <a:xfrm>
              <a:off x="23560" y="1622409"/>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Collective Code Ownership</a:t>
              </a:r>
              <a:endParaRPr lang="en-US" sz="2000" b="1" kern="1200" dirty="0">
                <a:solidFill>
                  <a:schemeClr val="bg1"/>
                </a:solidFill>
              </a:endParaRPr>
            </a:p>
          </p:txBody>
        </p:sp>
      </p:grpSp>
      <p:grpSp>
        <p:nvGrpSpPr>
          <p:cNvPr id="47" name="Group 46"/>
          <p:cNvGrpSpPr/>
          <p:nvPr/>
        </p:nvGrpSpPr>
        <p:grpSpPr>
          <a:xfrm>
            <a:off x="1842138" y="2620475"/>
            <a:ext cx="5562600" cy="482625"/>
            <a:chOff x="0" y="1073024"/>
            <a:chExt cx="5562600" cy="482625"/>
          </a:xfrm>
          <a:solidFill>
            <a:srgbClr val="FFFFFF">
              <a:alpha val="0"/>
            </a:srgbClr>
          </a:solidFill>
        </p:grpSpPr>
        <p:sp>
          <p:nvSpPr>
            <p:cNvPr id="48" name="Rounded Rectangle 47"/>
            <p:cNvSpPr/>
            <p:nvPr/>
          </p:nvSpPr>
          <p:spPr>
            <a:xfrm>
              <a:off x="0" y="1073024"/>
              <a:ext cx="5562600" cy="482625"/>
            </a:xfrm>
            <a:prstGeom prst="roundRect">
              <a:avLst/>
            </a:prstGeom>
            <a:grpFill/>
            <a:ln w="31750" cmpd="sng">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49" name="Rounded Rectangle 8"/>
            <p:cNvSpPr/>
            <p:nvPr/>
          </p:nvSpPr>
          <p:spPr>
            <a:xfrm>
              <a:off x="23560" y="1096584"/>
              <a:ext cx="5515480" cy="435505"/>
            </a:xfrm>
            <a:prstGeom prst="rect">
              <a:avLst/>
            </a:prstGeom>
            <a:grpFill/>
            <a:ln w="31750">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smtClean="0">
                  <a:solidFill>
                    <a:schemeClr val="bg1"/>
                  </a:solidFill>
                </a:rPr>
                <a:t>Pair Programming /  Continuous Review</a:t>
              </a:r>
              <a:endParaRPr lang="en-US" sz="2000" b="1" kern="1200" dirty="0">
                <a:solidFill>
                  <a:schemeClr val="bg1"/>
                </a:solidFill>
              </a:endParaRPr>
            </a:p>
          </p:txBody>
        </p:sp>
      </p:grpSp>
      <p:sp>
        <p:nvSpPr>
          <p:cNvPr id="5" name="Title 4"/>
          <p:cNvSpPr>
            <a:spLocks noGrp="1"/>
          </p:cNvSpPr>
          <p:nvPr>
            <p:ph type="title"/>
          </p:nvPr>
        </p:nvSpPr>
        <p:spPr/>
        <p:txBody>
          <a:bodyPr>
            <a:noAutofit/>
          </a:bodyPr>
          <a:lstStyle/>
          <a:p>
            <a:r>
              <a:rPr lang="en-US" sz="4400" smtClean="0"/>
              <a:t>Adoption Rates for Agile Teams</a:t>
            </a:r>
            <a:endParaRPr lang="en-US" sz="4400" b="1" dirty="0"/>
          </a:p>
        </p:txBody>
      </p:sp>
      <p:sp>
        <p:nvSpPr>
          <p:cNvPr id="3" name="TextBox 2"/>
          <p:cNvSpPr txBox="1"/>
          <p:nvPr/>
        </p:nvSpPr>
        <p:spPr>
          <a:xfrm>
            <a:off x="1600200" y="1938006"/>
            <a:ext cx="4650420" cy="4870564"/>
          </a:xfrm>
          <a:prstGeom prst="rect">
            <a:avLst/>
          </a:prstGeom>
          <a:noFill/>
        </p:spPr>
        <p:txBody>
          <a:bodyPr wrap="square" rtlCol="0">
            <a:spAutoFit/>
          </a:bodyPr>
          <a:lstStyle/>
          <a:p>
            <a:pPr>
              <a:lnSpc>
                <a:spcPct val="150000"/>
              </a:lnSpc>
            </a:pPr>
            <a:r>
              <a:rPr lang="en-US" sz="2300" b="1" dirty="0" smtClean="0">
                <a:solidFill>
                  <a:schemeClr val="bg1"/>
                </a:solidFill>
              </a:rPr>
              <a:t> 24%</a:t>
            </a:r>
          </a:p>
          <a:p>
            <a:pPr>
              <a:lnSpc>
                <a:spcPct val="150000"/>
              </a:lnSpc>
            </a:pPr>
            <a:r>
              <a:rPr lang="en-US" sz="2300" b="1" dirty="0" smtClean="0">
                <a:solidFill>
                  <a:schemeClr val="bg1"/>
                </a:solidFill>
              </a:rPr>
              <a:t>21%</a:t>
            </a:r>
          </a:p>
          <a:p>
            <a:pPr>
              <a:lnSpc>
                <a:spcPct val="150000"/>
              </a:lnSpc>
            </a:pPr>
            <a:r>
              <a:rPr lang="en-US" sz="2300" b="1" dirty="0" smtClean="0">
                <a:solidFill>
                  <a:schemeClr val="bg1"/>
                </a:solidFill>
              </a:rPr>
              <a:t>  27%</a:t>
            </a:r>
          </a:p>
          <a:p>
            <a:pPr>
              <a:lnSpc>
                <a:spcPct val="150000"/>
              </a:lnSpc>
            </a:pPr>
            <a:r>
              <a:rPr lang="en-US" sz="2300" b="1" dirty="0" smtClean="0">
                <a:solidFill>
                  <a:schemeClr val="bg1"/>
                </a:solidFill>
              </a:rPr>
              <a:t>          34%</a:t>
            </a:r>
            <a:endParaRPr lang="en-US" sz="2300" b="1" dirty="0">
              <a:solidFill>
                <a:schemeClr val="bg1"/>
              </a:solidFill>
            </a:endParaRPr>
          </a:p>
          <a:p>
            <a:pPr>
              <a:lnSpc>
                <a:spcPct val="150000"/>
              </a:lnSpc>
            </a:pPr>
            <a:r>
              <a:rPr lang="en-US" sz="2300" b="1" dirty="0">
                <a:solidFill>
                  <a:schemeClr val="bg1"/>
                </a:solidFill>
              </a:rPr>
              <a:t> </a:t>
            </a:r>
            <a:r>
              <a:rPr lang="en-US" sz="2300" b="1" dirty="0" smtClean="0">
                <a:solidFill>
                  <a:schemeClr val="bg1"/>
                </a:solidFill>
              </a:rPr>
              <a:t>          36%</a:t>
            </a:r>
            <a:endParaRPr lang="en-US" sz="2300" b="1" dirty="0">
              <a:solidFill>
                <a:schemeClr val="bg1"/>
              </a:solidFill>
            </a:endParaRPr>
          </a:p>
          <a:p>
            <a:pPr>
              <a:lnSpc>
                <a:spcPct val="150000"/>
              </a:lnSpc>
            </a:pPr>
            <a:r>
              <a:rPr lang="en-US" sz="2300" b="1" dirty="0" smtClean="0">
                <a:solidFill>
                  <a:schemeClr val="bg1"/>
                </a:solidFill>
              </a:rPr>
              <a:t>                                    65%</a:t>
            </a:r>
            <a:endParaRPr lang="en-US" sz="2300" b="1" dirty="0">
              <a:solidFill>
                <a:schemeClr val="bg1"/>
              </a:solidFill>
            </a:endParaRPr>
          </a:p>
          <a:p>
            <a:pPr>
              <a:lnSpc>
                <a:spcPct val="150000"/>
              </a:lnSpc>
            </a:pPr>
            <a:r>
              <a:rPr lang="en-US" sz="2300" b="1" dirty="0" smtClean="0">
                <a:solidFill>
                  <a:schemeClr val="bg1"/>
                </a:solidFill>
              </a:rPr>
              <a:t>                            50%</a:t>
            </a:r>
            <a:endParaRPr lang="en-US" sz="2300" b="1" dirty="0">
              <a:solidFill>
                <a:schemeClr val="bg1"/>
              </a:solidFill>
            </a:endParaRPr>
          </a:p>
          <a:p>
            <a:pPr>
              <a:lnSpc>
                <a:spcPct val="150000"/>
              </a:lnSpc>
            </a:pPr>
            <a:r>
              <a:rPr lang="en-US" sz="2300" b="1" dirty="0" smtClean="0">
                <a:solidFill>
                  <a:schemeClr val="bg1"/>
                </a:solidFill>
              </a:rPr>
              <a:t>                          43%</a:t>
            </a:r>
            <a:endParaRPr lang="en-US" sz="2300" b="1" dirty="0">
              <a:solidFill>
                <a:schemeClr val="bg1"/>
              </a:solidFill>
            </a:endParaRPr>
          </a:p>
          <a:p>
            <a:pPr>
              <a:lnSpc>
                <a:spcPct val="150000"/>
              </a:lnSpc>
            </a:pPr>
            <a:r>
              <a:rPr lang="en-US" sz="2300" b="1" dirty="0" smtClean="0">
                <a:solidFill>
                  <a:schemeClr val="bg1"/>
                </a:solidFill>
              </a:rPr>
              <a:t>                                                                99%   </a:t>
            </a:r>
            <a:endParaRPr lang="en-US" sz="2300" b="1" dirty="0">
              <a:solidFill>
                <a:schemeClr val="bg1"/>
              </a:solidFill>
            </a:endParaRPr>
          </a:p>
        </p:txBody>
      </p:sp>
    </p:spTree>
    <p:extLst>
      <p:ext uri="{BB962C8B-B14F-4D97-AF65-F5344CB8AC3E}">
        <p14:creationId xmlns:p14="http://schemas.microsoft.com/office/powerpoint/2010/main" val="42644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3.33333E-6 -3.33333E-6 L -0.43334 -3.33333E-6 " pathEditMode="relative" rAng="0" ptsTypes="AA">
                                      <p:cBhvr>
                                        <p:cTn id="9" dur="2000" fill="hold"/>
                                        <p:tgtEl>
                                          <p:spTgt spid="7"/>
                                        </p:tgtEl>
                                        <p:attrNameLst>
                                          <p:attrName>ppt_x</p:attrName>
                                          <p:attrName>ppt_y</p:attrName>
                                        </p:attrNameLst>
                                      </p:cBhvr>
                                      <p:rCtr x="-21667" y="0"/>
                                    </p:animMotion>
                                  </p:childTnLst>
                                </p:cTn>
                              </p:par>
                              <p:par>
                                <p:cTn id="10" presetID="42" presetClass="path" presetSubtype="0" accel="50000" decel="50000" fill="hold" nodeType="withEffect">
                                  <p:stCondLst>
                                    <p:cond delay="0"/>
                                  </p:stCondLst>
                                  <p:childTnLst>
                                    <p:animMotion origin="layout" path="M 4.44444E-6 -2.59259E-6 L -0.45834 -2.59259E-6 " pathEditMode="relative" rAng="0" ptsTypes="AA">
                                      <p:cBhvr>
                                        <p:cTn id="11" dur="2000" fill="hold"/>
                                        <p:tgtEl>
                                          <p:spTgt spid="8"/>
                                        </p:tgtEl>
                                        <p:attrNameLst>
                                          <p:attrName>ppt_x</p:attrName>
                                          <p:attrName>ppt_y</p:attrName>
                                        </p:attrNameLst>
                                      </p:cBhvr>
                                      <p:rCtr x="-22917" y="0"/>
                                    </p:animMotion>
                                  </p:childTnLst>
                                </p:cTn>
                              </p:par>
                              <p:par>
                                <p:cTn id="12" presetID="42" presetClass="path" presetSubtype="0" accel="50000" decel="50000" fill="hold" nodeType="withEffect">
                                  <p:stCondLst>
                                    <p:cond delay="0"/>
                                  </p:stCondLst>
                                  <p:childTnLst>
                                    <p:animMotion origin="layout" path="M -3.33333E-6 1.11111E-6 L -0.425 1.11111E-6 " pathEditMode="relative" rAng="0" ptsTypes="AA">
                                      <p:cBhvr>
                                        <p:cTn id="13" dur="2000" fill="hold"/>
                                        <p:tgtEl>
                                          <p:spTgt spid="9"/>
                                        </p:tgtEl>
                                        <p:attrNameLst>
                                          <p:attrName>ppt_x</p:attrName>
                                          <p:attrName>ppt_y</p:attrName>
                                        </p:attrNameLst>
                                      </p:cBhvr>
                                      <p:rCtr x="-21250" y="0"/>
                                    </p:animMotion>
                                  </p:childTnLst>
                                </p:cTn>
                              </p:par>
                              <p:par>
                                <p:cTn id="14" presetID="42" presetClass="path" presetSubtype="0" accel="50000" decel="50000" fill="hold" nodeType="withEffect">
                                  <p:stCondLst>
                                    <p:cond delay="0"/>
                                  </p:stCondLst>
                                  <p:childTnLst>
                                    <p:animMotion origin="layout" path="M -3.33333E-6 2.22222E-6 L -0.4 2.22222E-6 " pathEditMode="relative" rAng="0" ptsTypes="AA">
                                      <p:cBhvr>
                                        <p:cTn id="15" dur="2000" fill="hold"/>
                                        <p:tgtEl>
                                          <p:spTgt spid="10"/>
                                        </p:tgtEl>
                                        <p:attrNameLst>
                                          <p:attrName>ppt_x</p:attrName>
                                          <p:attrName>ppt_y</p:attrName>
                                        </p:attrNameLst>
                                      </p:cBhvr>
                                      <p:rCtr x="-20000" y="0"/>
                                    </p:animMotion>
                                  </p:childTnLst>
                                </p:cTn>
                              </p:par>
                              <p:par>
                                <p:cTn id="16" presetID="42" presetClass="path" presetSubtype="0" accel="50000" decel="50000" fill="hold" nodeType="withEffect">
                                  <p:stCondLst>
                                    <p:cond delay="0"/>
                                  </p:stCondLst>
                                  <p:childTnLst>
                                    <p:animMotion origin="layout" path="M 4.44444E-6 -3.7037E-6 L -0.4125 -3.7037E-6 " pathEditMode="relative" rAng="0" ptsTypes="AA">
                                      <p:cBhvr>
                                        <p:cTn id="17" dur="2000" fill="hold"/>
                                        <p:tgtEl>
                                          <p:spTgt spid="11"/>
                                        </p:tgtEl>
                                        <p:attrNameLst>
                                          <p:attrName>ppt_x</p:attrName>
                                          <p:attrName>ppt_y</p:attrName>
                                        </p:attrNameLst>
                                      </p:cBhvr>
                                      <p:rCtr x="-20625" y="0"/>
                                    </p:animMotion>
                                  </p:childTnLst>
                                </p:cTn>
                              </p:par>
                              <p:par>
                                <p:cTn id="18" presetID="42" presetClass="path" presetSubtype="0" accel="50000" decel="50000" fill="hold" nodeType="withEffect">
                                  <p:stCondLst>
                                    <p:cond delay="0"/>
                                  </p:stCondLst>
                                  <p:childTnLst>
                                    <p:animMotion origin="layout" path="M 4.44444E-6 -4.07407E-6 L -0.32917 -4.07407E-6 " pathEditMode="relative" rAng="0" ptsTypes="AA">
                                      <p:cBhvr>
                                        <p:cTn id="19" dur="2000" fill="hold"/>
                                        <p:tgtEl>
                                          <p:spTgt spid="12"/>
                                        </p:tgtEl>
                                        <p:attrNameLst>
                                          <p:attrName>ppt_x</p:attrName>
                                          <p:attrName>ppt_y</p:attrName>
                                        </p:attrNameLst>
                                      </p:cBhvr>
                                      <p:rCtr x="-16458" y="0"/>
                                    </p:animMotion>
                                  </p:childTnLst>
                                </p:cTn>
                              </p:par>
                              <p:par>
                                <p:cTn id="20" presetID="42" presetClass="path" presetSubtype="0" accel="50000" decel="50000" fill="hold" nodeType="withEffect">
                                  <p:stCondLst>
                                    <p:cond delay="0"/>
                                  </p:stCondLst>
                                  <p:childTnLst>
                                    <p:animMotion origin="layout" path="M 4.44444E-6 4.07407E-6 L -0.34375 4.07407E-6 " pathEditMode="relative" rAng="0" ptsTypes="AA">
                                      <p:cBhvr>
                                        <p:cTn id="21" dur="2000" fill="hold"/>
                                        <p:tgtEl>
                                          <p:spTgt spid="13"/>
                                        </p:tgtEl>
                                        <p:attrNameLst>
                                          <p:attrName>ppt_x</p:attrName>
                                          <p:attrName>ppt_y</p:attrName>
                                        </p:attrNameLst>
                                      </p:cBhvr>
                                      <p:rCtr x="-17188" y="0"/>
                                    </p:animMotion>
                                  </p:childTnLst>
                                </p:cTn>
                              </p:par>
                              <p:par>
                                <p:cTn id="22" presetID="42" presetClass="path" presetSubtype="0" accel="50000" decel="50000" fill="hold" nodeType="withEffect">
                                  <p:stCondLst>
                                    <p:cond delay="0"/>
                                  </p:stCondLst>
                                  <p:childTnLst>
                                    <p:animMotion origin="layout" path="M 0.00277 0.00023 L -0.34723 0.00023 " pathEditMode="relative" rAng="0" ptsTypes="AA">
                                      <p:cBhvr>
                                        <p:cTn id="23" dur="2000" fill="hold"/>
                                        <p:tgtEl>
                                          <p:spTgt spid="14"/>
                                        </p:tgtEl>
                                        <p:attrNameLst>
                                          <p:attrName>ppt_x</p:attrName>
                                          <p:attrName>ppt_y</p:attrName>
                                        </p:attrNameLst>
                                      </p:cBhvr>
                                      <p:rCtr x="-17500" y="0"/>
                                    </p:animMotion>
                                  </p:childTnLst>
                                </p:cTn>
                              </p:par>
                              <p:par>
                                <p:cTn id="24" presetID="42" presetClass="path" presetSubtype="0" accel="50000" decel="50000" fill="hold" nodeType="withEffect">
                                  <p:stCondLst>
                                    <p:cond delay="0"/>
                                  </p:stCondLst>
                                  <p:childTnLst>
                                    <p:animMotion origin="layout" path="M -3.33333E-6 4.44444E-6 L -0.21666 4.44444E-6 " pathEditMode="relative" rAng="0" ptsTypes="AA">
                                      <p:cBhvr>
                                        <p:cTn id="25" dur="2000" fill="hold"/>
                                        <p:tgtEl>
                                          <p:spTgt spid="15"/>
                                        </p:tgtEl>
                                        <p:attrNameLst>
                                          <p:attrName>ppt_x</p:attrName>
                                          <p:attrName>ppt_y</p:attrName>
                                        </p:attrNameLst>
                                      </p:cBhvr>
                                      <p:rCtr x="-10833" y="0"/>
                                    </p:animMotion>
                                  </p:childTnLst>
                                </p:cTn>
                              </p:par>
                              <p:par>
                                <p:cTn id="26" presetID="42" presetClass="path" presetSubtype="0" accel="50000" decel="50000" fill="hold" nodeType="withEffect">
                                  <p:stCondLst>
                                    <p:cond delay="0"/>
                                  </p:stCondLst>
                                  <p:childTnLst>
                                    <p:animMotion origin="layout" path="M -3.33333E-6 -4.44444E-6 L 0.24167 -4.44444E-6 " pathEditMode="relative" rAng="0" ptsTypes="AA">
                                      <p:cBhvr>
                                        <p:cTn id="27" dur="2000" fill="hold"/>
                                        <p:tgtEl>
                                          <p:spTgt spid="44"/>
                                        </p:tgtEl>
                                        <p:attrNameLst>
                                          <p:attrName>ppt_x</p:attrName>
                                          <p:attrName>ppt_y</p:attrName>
                                        </p:attrNameLst>
                                      </p:cBhvr>
                                      <p:rCtr x="12083" y="0"/>
                                    </p:animMotion>
                                  </p:childTnLst>
                                </p:cTn>
                              </p:par>
                              <p:par>
                                <p:cTn id="28" presetID="42" presetClass="path" presetSubtype="0" accel="50000" decel="50000" fill="hold" nodeType="withEffect">
                                  <p:stCondLst>
                                    <p:cond delay="0"/>
                                  </p:stCondLst>
                                  <p:childTnLst>
                                    <p:animMotion origin="layout" path="M -3.33333E-6 -2.22222E-6 L 0.23334 -2.22222E-6 " pathEditMode="relative" rAng="0" ptsTypes="AA">
                                      <p:cBhvr>
                                        <p:cTn id="29" dur="2000" fill="hold"/>
                                        <p:tgtEl>
                                          <p:spTgt spid="47"/>
                                        </p:tgtEl>
                                        <p:attrNameLst>
                                          <p:attrName>ppt_x</p:attrName>
                                          <p:attrName>ppt_y</p:attrName>
                                        </p:attrNameLst>
                                      </p:cBhvr>
                                      <p:rCtr x="11667" y="0"/>
                                    </p:animMotion>
                                  </p:childTnLst>
                                </p:cTn>
                              </p:par>
                              <p:par>
                                <p:cTn id="30" presetID="42" presetClass="path" presetSubtype="0" accel="50000" decel="50000" fill="hold" nodeType="withEffect">
                                  <p:stCondLst>
                                    <p:cond delay="0"/>
                                  </p:stCondLst>
                                  <p:childTnLst>
                                    <p:animMotion origin="layout" path="M -3.33333E-6 0 L 0.30834 0 " pathEditMode="relative" rAng="0" ptsTypes="AA">
                                      <p:cBhvr>
                                        <p:cTn id="31" dur="2000" fill="hold"/>
                                        <p:tgtEl>
                                          <p:spTgt spid="50"/>
                                        </p:tgtEl>
                                        <p:attrNameLst>
                                          <p:attrName>ppt_x</p:attrName>
                                          <p:attrName>ppt_y</p:attrName>
                                        </p:attrNameLst>
                                      </p:cBhvr>
                                      <p:rCtr x="15417" y="0"/>
                                    </p:animMotion>
                                  </p:childTnLst>
                                </p:cTn>
                              </p:par>
                              <p:par>
                                <p:cTn id="32" presetID="42" presetClass="path" presetSubtype="0" accel="50000" decel="50000" fill="hold" nodeType="withEffect">
                                  <p:stCondLst>
                                    <p:cond delay="0"/>
                                  </p:stCondLst>
                                  <p:childTnLst>
                                    <p:animMotion origin="layout" path="M -3.33333E-6 3.33333E-6 L 0.31667 3.33333E-6 " pathEditMode="relative" rAng="0" ptsTypes="AA">
                                      <p:cBhvr>
                                        <p:cTn id="33" dur="2000" fill="hold"/>
                                        <p:tgtEl>
                                          <p:spTgt spid="53"/>
                                        </p:tgtEl>
                                        <p:attrNameLst>
                                          <p:attrName>ppt_x</p:attrName>
                                          <p:attrName>ppt_y</p:attrName>
                                        </p:attrNameLst>
                                      </p:cBhvr>
                                      <p:rCtr x="15833" y="0"/>
                                    </p:animMotion>
                                  </p:childTnLst>
                                </p:cTn>
                              </p:par>
                              <p:par>
                                <p:cTn id="34" presetID="42" presetClass="path" presetSubtype="0" accel="50000" decel="50000" fill="hold" nodeType="withEffect">
                                  <p:stCondLst>
                                    <p:cond delay="0"/>
                                  </p:stCondLst>
                                  <p:childTnLst>
                                    <p:animMotion origin="layout" path="M -3.33333E-6 -4.44444E-6 L 0.4 -4.44444E-6 " pathEditMode="relative" rAng="0" ptsTypes="AA">
                                      <p:cBhvr>
                                        <p:cTn id="35" dur="2000" fill="hold"/>
                                        <p:tgtEl>
                                          <p:spTgt spid="56"/>
                                        </p:tgtEl>
                                        <p:attrNameLst>
                                          <p:attrName>ppt_x</p:attrName>
                                          <p:attrName>ppt_y</p:attrName>
                                        </p:attrNameLst>
                                      </p:cBhvr>
                                      <p:rCtr x="20000" y="0"/>
                                    </p:animMotion>
                                  </p:childTnLst>
                                </p:cTn>
                              </p:par>
                              <p:par>
                                <p:cTn id="36" presetID="42" presetClass="path" presetSubtype="0" accel="50000" decel="50000" fill="hold" nodeType="withEffect">
                                  <p:stCondLst>
                                    <p:cond delay="0"/>
                                  </p:stCondLst>
                                  <p:childTnLst>
                                    <p:animMotion origin="layout" path="M -3.33333E-6 -2.22222E-6 L 0.4 -2.22222E-6 " pathEditMode="relative" rAng="0" ptsTypes="AA">
                                      <p:cBhvr>
                                        <p:cTn id="37" dur="2000" fill="hold"/>
                                        <p:tgtEl>
                                          <p:spTgt spid="59"/>
                                        </p:tgtEl>
                                        <p:attrNameLst>
                                          <p:attrName>ppt_x</p:attrName>
                                          <p:attrName>ppt_y</p:attrName>
                                        </p:attrNameLst>
                                      </p:cBhvr>
                                      <p:rCtr x="20000" y="0"/>
                                    </p:animMotion>
                                  </p:childTnLst>
                                </p:cTn>
                              </p:par>
                              <p:par>
                                <p:cTn id="38" presetID="42" presetClass="path" presetSubtype="0" accel="50000" decel="50000" fill="hold" nodeType="withEffect">
                                  <p:stCondLst>
                                    <p:cond delay="0"/>
                                  </p:stCondLst>
                                  <p:childTnLst>
                                    <p:animMotion origin="layout" path="M 3.33333E-6 0 L 0.32777 0 " pathEditMode="relative" rAng="0" ptsTypes="AA">
                                      <p:cBhvr>
                                        <p:cTn id="39" dur="2000" fill="hold"/>
                                        <p:tgtEl>
                                          <p:spTgt spid="62"/>
                                        </p:tgtEl>
                                        <p:attrNameLst>
                                          <p:attrName>ppt_x</p:attrName>
                                          <p:attrName>ppt_y</p:attrName>
                                        </p:attrNameLst>
                                      </p:cBhvr>
                                      <p:rCtr x="16389" y="0"/>
                                    </p:animMotion>
                                  </p:childTnLst>
                                </p:cTn>
                              </p:par>
                              <p:par>
                                <p:cTn id="40" presetID="42" presetClass="path" presetSubtype="0" accel="50000" decel="50000" fill="hold" nodeType="withEffect">
                                  <p:stCondLst>
                                    <p:cond delay="0"/>
                                  </p:stCondLst>
                                  <p:childTnLst>
                                    <p:animMotion origin="layout" path="M -3.33333E-6 2.22222E-6 L 0.31667 2.22222E-6 " pathEditMode="relative" rAng="0" ptsTypes="AA">
                                      <p:cBhvr>
                                        <p:cTn id="41" dur="2000" fill="hold"/>
                                        <p:tgtEl>
                                          <p:spTgt spid="65"/>
                                        </p:tgtEl>
                                        <p:attrNameLst>
                                          <p:attrName>ppt_x</p:attrName>
                                          <p:attrName>ppt_y</p:attrName>
                                        </p:attrNameLst>
                                      </p:cBhvr>
                                      <p:rCtr x="15833" y="0"/>
                                    </p:animMotion>
                                  </p:childTnLst>
                                </p:cTn>
                              </p:par>
                              <p:par>
                                <p:cTn id="42" presetID="42" presetClass="path" presetSubtype="0" accel="50000" decel="50000" fill="hold" nodeType="withEffect">
                                  <p:stCondLst>
                                    <p:cond delay="0"/>
                                  </p:stCondLst>
                                  <p:childTnLst>
                                    <p:animMotion origin="layout" path="M -3.33333E-6 4.44444E-6 L 0.375 4.44444E-6 " pathEditMode="relative" rAng="0" ptsTypes="AA">
                                      <p:cBhvr>
                                        <p:cTn id="43" dur="2000" fill="hold"/>
                                        <p:tgtEl>
                                          <p:spTgt spid="68"/>
                                        </p:tgtEl>
                                        <p:attrNameLst>
                                          <p:attrName>ppt_x</p:attrName>
                                          <p:attrName>ppt_y</p:attrName>
                                        </p:attrNameLst>
                                      </p:cBhvr>
                                      <p:rCtr x="18750" y="0"/>
                                    </p:animMotion>
                                  </p:childTnLst>
                                </p:cTn>
                              </p:par>
                              <p:par>
                                <p:cTn id="44" presetID="6" presetClass="emph" presetSubtype="0" accel="62500" fill="hold" nodeType="withEffect">
                                  <p:stCondLst>
                                    <p:cond delay="0"/>
                                  </p:stCondLst>
                                  <p:childTnLst>
                                    <p:animScale>
                                      <p:cBhvr>
                                        <p:cTn id="45" dur="1600" fill="hold"/>
                                        <p:tgtEl>
                                          <p:spTgt spid="7"/>
                                        </p:tgtEl>
                                      </p:cBhvr>
                                      <p:by x="25000" y="100000"/>
                                    </p:animScale>
                                  </p:childTnLst>
                                </p:cTn>
                              </p:par>
                              <p:par>
                                <p:cTn id="46" presetID="6" presetClass="emph" presetSubtype="0" accel="58824" fill="hold" nodeType="withEffect">
                                  <p:stCondLst>
                                    <p:cond delay="0"/>
                                  </p:stCondLst>
                                  <p:childTnLst>
                                    <p:animScale>
                                      <p:cBhvr>
                                        <p:cTn id="47" dur="1700" fill="hold"/>
                                        <p:tgtEl>
                                          <p:spTgt spid="8"/>
                                        </p:tgtEl>
                                      </p:cBhvr>
                                      <p:by x="30000" y="100000"/>
                                    </p:animScale>
                                  </p:childTnLst>
                                </p:cTn>
                              </p:par>
                              <p:par>
                                <p:cTn id="48" presetID="6" presetClass="emph" presetSubtype="0" accel="58824" fill="hold" nodeType="withEffect">
                                  <p:stCondLst>
                                    <p:cond delay="0"/>
                                  </p:stCondLst>
                                  <p:childTnLst>
                                    <p:animScale>
                                      <p:cBhvr>
                                        <p:cTn id="49" dur="1700" fill="hold"/>
                                        <p:tgtEl>
                                          <p:spTgt spid="9"/>
                                        </p:tgtEl>
                                      </p:cBhvr>
                                      <p:by x="29000" y="100000"/>
                                    </p:animScale>
                                  </p:childTnLst>
                                </p:cTn>
                              </p:par>
                              <p:par>
                                <p:cTn id="50" presetID="6" presetClass="emph" presetSubtype="0" accel="58824" fill="hold" nodeType="withEffect">
                                  <p:stCondLst>
                                    <p:cond delay="0"/>
                                  </p:stCondLst>
                                  <p:childTnLst>
                                    <p:animScale>
                                      <p:cBhvr>
                                        <p:cTn id="51" dur="1700" fill="hold"/>
                                        <p:tgtEl>
                                          <p:spTgt spid="10"/>
                                        </p:tgtEl>
                                      </p:cBhvr>
                                      <p:by x="38000" y="100000"/>
                                    </p:animScale>
                                  </p:childTnLst>
                                </p:cTn>
                              </p:par>
                              <p:par>
                                <p:cTn id="52" presetID="6" presetClass="emph" presetSubtype="0" accel="58824" fill="hold" nodeType="withEffect">
                                  <p:stCondLst>
                                    <p:cond delay="0"/>
                                  </p:stCondLst>
                                  <p:childTnLst>
                                    <p:animScale>
                                      <p:cBhvr>
                                        <p:cTn id="53" dur="1700" fill="hold"/>
                                        <p:tgtEl>
                                          <p:spTgt spid="11"/>
                                        </p:tgtEl>
                                      </p:cBhvr>
                                      <p:by x="47000" y="100000"/>
                                    </p:animScale>
                                  </p:childTnLst>
                                </p:cTn>
                              </p:par>
                              <p:par>
                                <p:cTn id="54" presetID="6" presetClass="emph" presetSubtype="0" accel="58824" fill="hold" nodeType="withEffect">
                                  <p:stCondLst>
                                    <p:cond delay="0"/>
                                  </p:stCondLst>
                                  <p:childTnLst>
                                    <p:animScale>
                                      <p:cBhvr>
                                        <p:cTn id="55" dur="1700" fill="hold"/>
                                        <p:tgtEl>
                                          <p:spTgt spid="12"/>
                                        </p:tgtEl>
                                      </p:cBhvr>
                                      <p:by x="72000" y="100000"/>
                                    </p:animScale>
                                  </p:childTnLst>
                                </p:cTn>
                              </p:par>
                              <p:par>
                                <p:cTn id="56" presetID="6" presetClass="emph" presetSubtype="0" accel="58824" fill="hold" nodeType="withEffect">
                                  <p:stCondLst>
                                    <p:cond delay="0"/>
                                  </p:stCondLst>
                                  <p:childTnLst>
                                    <p:animScale>
                                      <p:cBhvr>
                                        <p:cTn id="57" dur="1700" fill="hold"/>
                                        <p:tgtEl>
                                          <p:spTgt spid="13"/>
                                        </p:tgtEl>
                                      </p:cBhvr>
                                      <p:by x="58000" y="100000"/>
                                    </p:animScale>
                                  </p:childTnLst>
                                </p:cTn>
                              </p:par>
                              <p:par>
                                <p:cTn id="58" presetID="6" presetClass="emph" presetSubtype="0" accel="58824" fill="hold" nodeType="withEffect">
                                  <p:stCondLst>
                                    <p:cond delay="0"/>
                                  </p:stCondLst>
                                  <p:childTnLst>
                                    <p:animScale>
                                      <p:cBhvr>
                                        <p:cTn id="59" dur="1700" fill="hold"/>
                                        <p:tgtEl>
                                          <p:spTgt spid="14"/>
                                        </p:tgtEl>
                                      </p:cBhvr>
                                      <p:by x="55000" y="100000"/>
                                    </p:animScale>
                                  </p:childTnLst>
                                </p:cTn>
                              </p:par>
                              <p:par>
                                <p:cTn id="60" presetID="6" presetClass="emph" presetSubtype="0" accel="58824" fill="hold" nodeType="withEffect">
                                  <p:stCondLst>
                                    <p:cond delay="0"/>
                                  </p:stCondLst>
                                  <p:childTnLst>
                                    <p:animScale>
                                      <p:cBhvr>
                                        <p:cTn id="61" dur="1700" fill="hold"/>
                                        <p:tgtEl>
                                          <p:spTgt spid="15"/>
                                        </p:tgtEl>
                                      </p:cBhvr>
                                      <p:by x="99000" y="100000"/>
                                    </p:animScale>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Revision Control</a:t>
            </a:r>
            <a:endParaRPr lang="en-US" dirty="0"/>
          </a:p>
        </p:txBody>
      </p:sp>
      <p:sp>
        <p:nvSpPr>
          <p:cNvPr id="3" name="Text Placeholder 2"/>
          <p:cNvSpPr>
            <a:spLocks noGrp="1"/>
          </p:cNvSpPr>
          <p:nvPr>
            <p:ph type="body" idx="1"/>
          </p:nvPr>
        </p:nvSpPr>
        <p:spPr/>
        <p:txBody>
          <a:bodyPr/>
          <a:lstStyle/>
          <a:p>
            <a:r>
              <a:rPr lang="en-US" i="1" dirty="0" smtClean="0"/>
              <a:t>definition: </a:t>
            </a:r>
            <a:r>
              <a:rPr lang="en-US" dirty="0" smtClean="0"/>
              <a:t>The management of sets of changes to files, such that multiple versions can be recalled, attributed, inspected, and combined</a:t>
            </a:r>
            <a:endParaRPr lang="en-US" dirty="0"/>
          </a:p>
        </p:txBody>
      </p:sp>
    </p:spTree>
    <p:extLst>
      <p:ext uri="{BB962C8B-B14F-4D97-AF65-F5344CB8AC3E}">
        <p14:creationId xmlns:p14="http://schemas.microsoft.com/office/powerpoint/2010/main" val="40617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Distributed Revision Control</a:t>
            </a:r>
            <a:endParaRPr lang="en-US" dirty="0"/>
          </a:p>
        </p:txBody>
      </p:sp>
      <p:pic>
        <p:nvPicPr>
          <p:cNvPr id="6" name="Content Placeholder 5"/>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71599" y="2133600"/>
            <a:ext cx="5033824" cy="3749040"/>
          </a:xfrm>
        </p:spPr>
      </p:pic>
      <p:pic>
        <p:nvPicPr>
          <p:cNvPr id="2050" name="Picture 2" descr="C:\Users\mplavcan\Desktop\SW_practices\g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2133600"/>
            <a:ext cx="12954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1306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solidFill>
                  <a:schemeClr val="bg1"/>
                </a:solidFill>
              </a:rPr>
              <a:t>Develop on a branch</a:t>
            </a:r>
          </a:p>
          <a:p>
            <a:r>
              <a:rPr lang="en-US" dirty="0" smtClean="0">
                <a:solidFill>
                  <a:schemeClr val="bg1"/>
                </a:solidFill>
              </a:rPr>
              <a:t>Check in </a:t>
            </a:r>
            <a:r>
              <a:rPr lang="en-US" sz="4400" b="1" i="1" u="sng" dirty="0" smtClean="0">
                <a:solidFill>
                  <a:schemeClr val="bg1"/>
                </a:solidFill>
              </a:rPr>
              <a:t>often</a:t>
            </a:r>
            <a:r>
              <a:rPr lang="en-US" dirty="0" smtClean="0">
                <a:solidFill>
                  <a:schemeClr val="bg1"/>
                </a:solidFill>
              </a:rPr>
              <a:t> </a:t>
            </a:r>
            <a:br>
              <a:rPr lang="en-US" dirty="0" smtClean="0">
                <a:solidFill>
                  <a:schemeClr val="bg1"/>
                </a:solidFill>
              </a:rPr>
            </a:br>
            <a:r>
              <a:rPr lang="en-US" sz="2400" dirty="0" smtClean="0">
                <a:solidFill>
                  <a:schemeClr val="bg1"/>
                </a:solidFill>
              </a:rPr>
              <a:t>(every 15 minutes)</a:t>
            </a:r>
          </a:p>
          <a:p>
            <a:r>
              <a:rPr lang="en-US" dirty="0" smtClean="0">
                <a:solidFill>
                  <a:schemeClr val="bg1"/>
                </a:solidFill>
              </a:rPr>
              <a:t>Squash comments before merge </a:t>
            </a:r>
            <a:br>
              <a:rPr lang="en-US" dirty="0" smtClean="0">
                <a:solidFill>
                  <a:schemeClr val="bg1"/>
                </a:solidFill>
              </a:rPr>
            </a:br>
            <a:r>
              <a:rPr lang="en-US" sz="2400" dirty="0" smtClean="0">
                <a:solidFill>
                  <a:schemeClr val="bg1"/>
                </a:solidFill>
              </a:rPr>
              <a:t>(when necessary)</a:t>
            </a:r>
          </a:p>
        </p:txBody>
      </p:sp>
      <p:sp>
        <p:nvSpPr>
          <p:cNvPr id="4" name="Title 3"/>
          <p:cNvSpPr>
            <a:spLocks noGrp="1"/>
          </p:cNvSpPr>
          <p:nvPr>
            <p:ph type="title"/>
          </p:nvPr>
        </p:nvSpPr>
        <p:spPr/>
        <p:txBody>
          <a:bodyPr/>
          <a:lstStyle/>
          <a:p>
            <a:r>
              <a:rPr lang="en-US" dirty="0" smtClean="0"/>
              <a:t>Revision </a:t>
            </a:r>
            <a:r>
              <a:rPr lang="en-US" dirty="0" err="1" smtClean="0"/>
              <a:t>Checkin</a:t>
            </a:r>
            <a:r>
              <a:rPr lang="en-US" dirty="0" smtClean="0"/>
              <a:t> Behavior</a:t>
            </a:r>
            <a:endParaRPr lang="en-US" dirty="0"/>
          </a:p>
        </p:txBody>
      </p:sp>
    </p:spTree>
    <p:extLst>
      <p:ext uri="{BB962C8B-B14F-4D97-AF65-F5344CB8AC3E}">
        <p14:creationId xmlns:p14="http://schemas.microsoft.com/office/powerpoint/2010/main" val="7253245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905000"/>
            <a:ext cx="7091781" cy="4038600"/>
          </a:xfrm>
        </p:spPr>
      </p:pic>
      <p:sp>
        <p:nvSpPr>
          <p:cNvPr id="4" name="Title 3"/>
          <p:cNvSpPr>
            <a:spLocks noGrp="1"/>
          </p:cNvSpPr>
          <p:nvPr>
            <p:ph type="title"/>
          </p:nvPr>
        </p:nvSpPr>
        <p:spPr/>
        <p:txBody>
          <a:bodyPr/>
          <a:lstStyle/>
          <a:p>
            <a:r>
              <a:rPr lang="en-US" dirty="0" smtClean="0"/>
              <a:t>Revision Comment Behavior</a:t>
            </a:r>
            <a:endParaRPr lang="en-US" dirty="0"/>
          </a:p>
        </p:txBody>
      </p:sp>
      <p:sp>
        <p:nvSpPr>
          <p:cNvPr id="8" name="Rectangle 7"/>
          <p:cNvSpPr/>
          <p:nvPr/>
        </p:nvSpPr>
        <p:spPr>
          <a:xfrm>
            <a:off x="1752600" y="2895600"/>
            <a:ext cx="3505200" cy="2286000"/>
          </a:xfrm>
          <a:prstGeom prst="rect">
            <a:avLst/>
          </a:prstGeom>
          <a:solidFill>
            <a:schemeClr val="accent3">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729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Code Convention</a:t>
            </a:r>
            <a:endParaRPr lang="en-US" dirty="0"/>
          </a:p>
        </p:txBody>
      </p:sp>
      <p:sp>
        <p:nvSpPr>
          <p:cNvPr id="3" name="Text Placeholder 2"/>
          <p:cNvSpPr>
            <a:spLocks noGrp="1"/>
          </p:cNvSpPr>
          <p:nvPr>
            <p:ph type="body" idx="1"/>
          </p:nvPr>
        </p:nvSpPr>
        <p:spPr/>
        <p:txBody>
          <a:bodyPr>
            <a:normAutofit fontScale="92500"/>
          </a:bodyPr>
          <a:lstStyle/>
          <a:p>
            <a:r>
              <a:rPr lang="en-US" i="1" dirty="0" smtClean="0"/>
              <a:t>definition: A collective documented agreement between developers  detailing the organization, structure</a:t>
            </a:r>
            <a:r>
              <a:rPr lang="en-US" i="1" dirty="0"/>
              <a:t>, </a:t>
            </a:r>
            <a:r>
              <a:rPr lang="en-US" i="1" dirty="0" smtClean="0"/>
              <a:t>principles, and practices for creating a common work.</a:t>
            </a:r>
            <a:endParaRPr lang="en-US" dirty="0"/>
          </a:p>
        </p:txBody>
      </p:sp>
    </p:spTree>
    <p:extLst>
      <p:ext uri="{BB962C8B-B14F-4D97-AF65-F5344CB8AC3E}">
        <p14:creationId xmlns:p14="http://schemas.microsoft.com/office/powerpoint/2010/main" val="427491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C:\Users\mplavcan\Desktop\SW_practices\Darmo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520" y="367698"/>
            <a:ext cx="6477000" cy="49492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9600" y="5334000"/>
            <a:ext cx="7910840" cy="1015663"/>
          </a:xfrm>
          <a:prstGeom prst="rect">
            <a:avLst/>
          </a:prstGeom>
          <a:noFill/>
        </p:spPr>
        <p:txBody>
          <a:bodyPr wrap="square" rtlCol="0">
            <a:spAutoFit/>
          </a:bodyPr>
          <a:lstStyle/>
          <a:p>
            <a:pPr algn="ctr"/>
            <a:r>
              <a:rPr lang="en-US" sz="4000" dirty="0" smtClean="0">
                <a:solidFill>
                  <a:schemeClr val="bg1"/>
                </a:solidFill>
                <a:latin typeface="Times New Roman" pitchFamily="18" charset="0"/>
                <a:cs typeface="Times New Roman" pitchFamily="18" charset="0"/>
              </a:rPr>
              <a:t>DARMOK AND JALAD</a:t>
            </a:r>
          </a:p>
          <a:p>
            <a:pPr algn="ctr"/>
            <a:r>
              <a:rPr lang="en-US" sz="2000" dirty="0" smtClean="0">
                <a:solidFill>
                  <a:schemeClr val="bg1"/>
                </a:solidFill>
                <a:latin typeface="Arial" pitchFamily="34" charset="0"/>
                <a:cs typeface="Arial" pitchFamily="34" charset="0"/>
              </a:rPr>
              <a:t>at Tanagra.</a:t>
            </a:r>
            <a:endParaRPr lang="en-US"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25749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Quality</a:t>
            </a:r>
            <a:endParaRPr lang="en-US" dirty="0"/>
          </a:p>
        </p:txBody>
      </p:sp>
      <p:sp>
        <p:nvSpPr>
          <p:cNvPr id="5" name="Content Placeholder 4"/>
          <p:cNvSpPr>
            <a:spLocks noGrp="1"/>
          </p:cNvSpPr>
          <p:nvPr>
            <p:ph idx="1"/>
          </p:nvPr>
        </p:nvSpPr>
        <p:spPr/>
        <p:txBody>
          <a:bodyPr/>
          <a:lstStyle/>
          <a:p>
            <a:r>
              <a:rPr lang="en-US" dirty="0" smtClean="0">
                <a:solidFill>
                  <a:schemeClr val="bg1"/>
                </a:solidFill>
              </a:rPr>
              <a:t>Maintainability</a:t>
            </a:r>
          </a:p>
          <a:p>
            <a:r>
              <a:rPr lang="en-US" dirty="0" smtClean="0">
                <a:solidFill>
                  <a:schemeClr val="bg1"/>
                </a:solidFill>
              </a:rPr>
              <a:t>Portability</a:t>
            </a:r>
          </a:p>
          <a:p>
            <a:r>
              <a:rPr lang="en-US" dirty="0" smtClean="0">
                <a:solidFill>
                  <a:schemeClr val="bg1"/>
                </a:solidFill>
              </a:rPr>
              <a:t>Reliability</a:t>
            </a:r>
          </a:p>
          <a:p>
            <a:r>
              <a:rPr lang="en-US" dirty="0" smtClean="0">
                <a:solidFill>
                  <a:schemeClr val="bg1"/>
                </a:solidFill>
              </a:rPr>
              <a:t>Efficiency</a:t>
            </a:r>
          </a:p>
          <a:p>
            <a:r>
              <a:rPr lang="en-US" dirty="0">
                <a:solidFill>
                  <a:schemeClr val="bg1"/>
                </a:solidFill>
              </a:rPr>
              <a:t>Complexity</a:t>
            </a:r>
          </a:p>
          <a:p>
            <a:r>
              <a:rPr lang="en-US" dirty="0" smtClean="0">
                <a:solidFill>
                  <a:schemeClr val="bg1"/>
                </a:solidFill>
              </a:rPr>
              <a:t>Security</a:t>
            </a:r>
          </a:p>
          <a:p>
            <a:r>
              <a:rPr lang="en-US" dirty="0" smtClean="0">
                <a:solidFill>
                  <a:schemeClr val="bg1"/>
                </a:solidFill>
              </a:rPr>
              <a:t>Documentation</a:t>
            </a:r>
          </a:p>
          <a:p>
            <a:r>
              <a:rPr lang="en-US" dirty="0" smtClean="0">
                <a:solidFill>
                  <a:schemeClr val="bg1"/>
                </a:solidFill>
              </a:rPr>
              <a:t>Legal, Standard, or  Certification Compliance</a:t>
            </a:r>
          </a:p>
        </p:txBody>
      </p:sp>
    </p:spTree>
    <p:extLst>
      <p:ext uri="{BB962C8B-B14F-4D97-AF65-F5344CB8AC3E}">
        <p14:creationId xmlns:p14="http://schemas.microsoft.com/office/powerpoint/2010/main" val="968030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4" name="Content Placeholder 3"/>
          <p:cNvSpPr>
            <a:spLocks noGrp="1"/>
          </p:cNvSpPr>
          <p:nvPr>
            <p:ph sz="half" idx="1"/>
          </p:nvPr>
        </p:nvSpPr>
        <p:spPr>
          <a:xfrm>
            <a:off x="457200" y="1773936"/>
            <a:ext cx="4572000" cy="4623816"/>
          </a:xfrm>
        </p:spPr>
        <p:txBody>
          <a:bodyPr>
            <a:normAutofit/>
          </a:bodyPr>
          <a:lstStyle/>
          <a:p>
            <a:pPr marL="118872" indent="0">
              <a:buNone/>
            </a:pPr>
            <a:r>
              <a:rPr lang="en-US" u="sng" dirty="0" smtClean="0">
                <a:solidFill>
                  <a:srgbClr val="FFC000"/>
                </a:solidFill>
              </a:rPr>
              <a:t>Morning:</a:t>
            </a:r>
          </a:p>
          <a:p>
            <a:r>
              <a:rPr lang="en-US" dirty="0" smtClean="0">
                <a:solidFill>
                  <a:schemeClr val="bg1"/>
                </a:solidFill>
              </a:rPr>
              <a:t>Introduction</a:t>
            </a:r>
          </a:p>
          <a:p>
            <a:r>
              <a:rPr lang="en-US" dirty="0" smtClean="0">
                <a:solidFill>
                  <a:schemeClr val="bg1"/>
                </a:solidFill>
              </a:rPr>
              <a:t>Source Control</a:t>
            </a:r>
            <a:endParaRPr lang="en-US" dirty="0">
              <a:solidFill>
                <a:schemeClr val="bg1"/>
              </a:solidFill>
            </a:endParaRPr>
          </a:p>
          <a:p>
            <a:r>
              <a:rPr lang="en-US" dirty="0" smtClean="0">
                <a:solidFill>
                  <a:schemeClr val="bg1"/>
                </a:solidFill>
              </a:rPr>
              <a:t>Code Convention</a:t>
            </a:r>
            <a:endParaRPr lang="en-US" dirty="0">
              <a:solidFill>
                <a:schemeClr val="bg1"/>
              </a:solidFill>
            </a:endParaRPr>
          </a:p>
          <a:p>
            <a:r>
              <a:rPr lang="en-US" dirty="0" smtClean="0">
                <a:solidFill>
                  <a:schemeClr val="bg1"/>
                </a:solidFill>
              </a:rPr>
              <a:t>Continuous Integration</a:t>
            </a:r>
          </a:p>
          <a:p>
            <a:r>
              <a:rPr lang="en-US" dirty="0" smtClean="0">
                <a:solidFill>
                  <a:schemeClr val="bg1"/>
                </a:solidFill>
              </a:rPr>
              <a:t>Pairing</a:t>
            </a:r>
          </a:p>
          <a:p>
            <a:r>
              <a:rPr lang="en-US" dirty="0" smtClean="0">
                <a:solidFill>
                  <a:schemeClr val="bg1"/>
                </a:solidFill>
              </a:rPr>
              <a:t>Refactoring</a:t>
            </a:r>
          </a:p>
          <a:p>
            <a:pPr marL="118872" indent="0">
              <a:buNone/>
            </a:pPr>
            <a:endParaRPr lang="en-US" dirty="0" smtClean="0">
              <a:solidFill>
                <a:schemeClr val="bg1"/>
              </a:solidFill>
            </a:endParaRPr>
          </a:p>
        </p:txBody>
      </p:sp>
      <p:sp>
        <p:nvSpPr>
          <p:cNvPr id="5" name="Content Placeholder 4"/>
          <p:cNvSpPr>
            <a:spLocks noGrp="1"/>
          </p:cNvSpPr>
          <p:nvPr>
            <p:ph sz="half" idx="2"/>
          </p:nvPr>
        </p:nvSpPr>
        <p:spPr>
          <a:xfrm>
            <a:off x="4953000" y="1773936"/>
            <a:ext cx="3733800" cy="4623816"/>
          </a:xfrm>
        </p:spPr>
        <p:txBody>
          <a:bodyPr>
            <a:normAutofit/>
          </a:bodyPr>
          <a:lstStyle/>
          <a:p>
            <a:pPr marL="118872" indent="0">
              <a:buNone/>
            </a:pPr>
            <a:r>
              <a:rPr lang="en-US" u="sng" dirty="0" smtClean="0">
                <a:solidFill>
                  <a:srgbClr val="FFC000"/>
                </a:solidFill>
              </a:rPr>
              <a:t>Afternoon:</a:t>
            </a:r>
          </a:p>
          <a:p>
            <a:r>
              <a:rPr lang="en-US" dirty="0">
                <a:solidFill>
                  <a:schemeClr val="bg1"/>
                </a:solidFill>
              </a:rPr>
              <a:t>Lunch</a:t>
            </a:r>
          </a:p>
          <a:p>
            <a:r>
              <a:rPr lang="en-US" dirty="0" smtClean="0">
                <a:solidFill>
                  <a:schemeClr val="bg1"/>
                </a:solidFill>
              </a:rPr>
              <a:t>Refactoring</a:t>
            </a:r>
            <a:endParaRPr lang="en-US" dirty="0">
              <a:solidFill>
                <a:schemeClr val="bg1"/>
              </a:solidFill>
            </a:endParaRPr>
          </a:p>
          <a:p>
            <a:r>
              <a:rPr lang="en-US" dirty="0" smtClean="0">
                <a:solidFill>
                  <a:schemeClr val="bg1"/>
                </a:solidFill>
              </a:rPr>
              <a:t>Unit Testing</a:t>
            </a:r>
          </a:p>
          <a:p>
            <a:r>
              <a:rPr lang="en-US" dirty="0" smtClean="0">
                <a:solidFill>
                  <a:schemeClr val="bg1"/>
                </a:solidFill>
              </a:rPr>
              <a:t>TDD</a:t>
            </a:r>
            <a:endParaRPr lang="en-US" dirty="0">
              <a:solidFill>
                <a:schemeClr val="bg1"/>
              </a:solidFill>
            </a:endParaRPr>
          </a:p>
          <a:p>
            <a:r>
              <a:rPr lang="en-US" dirty="0" smtClean="0">
                <a:solidFill>
                  <a:schemeClr val="bg1"/>
                </a:solidFill>
              </a:rPr>
              <a:t>Advanced Practices</a:t>
            </a:r>
          </a:p>
          <a:p>
            <a:r>
              <a:rPr lang="en-US" dirty="0" smtClean="0">
                <a:solidFill>
                  <a:schemeClr val="bg1"/>
                </a:solidFill>
              </a:rPr>
              <a:t>Closing</a:t>
            </a:r>
            <a:endParaRPr lang="en-US" dirty="0">
              <a:solidFill>
                <a:schemeClr val="bg1"/>
              </a:solidFill>
            </a:endParaRPr>
          </a:p>
        </p:txBody>
      </p:sp>
    </p:spTree>
    <p:extLst>
      <p:ext uri="{BB962C8B-B14F-4D97-AF65-F5344CB8AC3E}">
        <p14:creationId xmlns:p14="http://schemas.microsoft.com/office/powerpoint/2010/main" val="32101696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19" name="Title 18"/>
          <p:cNvSpPr>
            <a:spLocks noGrp="1"/>
          </p:cNvSpPr>
          <p:nvPr>
            <p:ph type="title"/>
          </p:nvPr>
        </p:nvSpPr>
        <p:spPr/>
        <p:txBody>
          <a:bodyPr/>
          <a:lstStyle/>
          <a:p>
            <a:r>
              <a:rPr lang="en-US" dirty="0" smtClean="0"/>
              <a:t>Product Documentation</a:t>
            </a:r>
            <a:endParaRPr lang="en-US" dirty="0"/>
          </a:p>
        </p:txBody>
      </p:sp>
      <p:graphicFrame>
        <p:nvGraphicFramePr>
          <p:cNvPr id="24" name="Content Placeholder 23"/>
          <p:cNvGraphicFramePr>
            <a:graphicFrameLocks noGrp="1"/>
          </p:cNvGraphicFramePr>
          <p:nvPr>
            <p:ph sz="half" idx="1"/>
            <p:extLst>
              <p:ext uri="{D42A27DB-BD31-4B8C-83A1-F6EECF244321}">
                <p14:modId xmlns:p14="http://schemas.microsoft.com/office/powerpoint/2010/main" val="1830381467"/>
              </p:ext>
            </p:extLst>
          </p:nvPr>
        </p:nvGraphicFramePr>
        <p:xfrm>
          <a:off x="457200" y="1773238"/>
          <a:ext cx="6096000" cy="4703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4650" y="2667000"/>
            <a:ext cx="1828800" cy="1371600"/>
          </a:xfrm>
          <a:prstGeom prst="rect">
            <a:avLst/>
          </a:prstGeom>
        </p:spPr>
      </p:pic>
    </p:spTree>
    <p:extLst>
      <p:ext uri="{BB962C8B-B14F-4D97-AF65-F5344CB8AC3E}">
        <p14:creationId xmlns:p14="http://schemas.microsoft.com/office/powerpoint/2010/main" val="3550834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What goes in a Code Convention?</a:t>
            </a:r>
            <a:endParaRPr lang="en-US" dirty="0"/>
          </a:p>
        </p:txBody>
      </p:sp>
      <p:sp>
        <p:nvSpPr>
          <p:cNvPr id="5" name="Content Placeholder 4"/>
          <p:cNvSpPr>
            <a:spLocks noGrp="1"/>
          </p:cNvSpPr>
          <p:nvPr>
            <p:ph idx="1"/>
          </p:nvPr>
        </p:nvSpPr>
        <p:spPr/>
        <p:txBody>
          <a:bodyPr>
            <a:normAutofit/>
          </a:bodyPr>
          <a:lstStyle/>
          <a:p>
            <a:pPr marL="118872" indent="0">
              <a:buNone/>
            </a:pPr>
            <a:r>
              <a:rPr lang="en-US" u="sng" dirty="0">
                <a:solidFill>
                  <a:schemeClr val="bg1"/>
                </a:solidFill>
              </a:rPr>
              <a:t>Create Your Own </a:t>
            </a:r>
            <a:r>
              <a:rPr lang="en-US" u="sng" dirty="0" smtClean="0">
                <a:solidFill>
                  <a:schemeClr val="bg1"/>
                </a:solidFill>
              </a:rPr>
              <a:t>Document:</a:t>
            </a:r>
            <a:r>
              <a:rPr lang="en-US" dirty="0">
                <a:solidFill>
                  <a:schemeClr val="bg1"/>
                </a:solidFill>
              </a:rPr>
              <a:t/>
            </a:r>
            <a:br>
              <a:rPr lang="en-US" dirty="0">
                <a:solidFill>
                  <a:schemeClr val="bg1"/>
                </a:solidFill>
              </a:rPr>
            </a:br>
            <a:endParaRPr lang="en-US" dirty="0">
              <a:solidFill>
                <a:schemeClr val="bg1"/>
              </a:solidFill>
            </a:endParaRPr>
          </a:p>
          <a:p>
            <a:r>
              <a:rPr lang="en-US" dirty="0" smtClean="0">
                <a:solidFill>
                  <a:schemeClr val="bg1"/>
                </a:solidFill>
              </a:rPr>
              <a:t>Web Application:  Online ticket </a:t>
            </a:r>
            <a:r>
              <a:rPr lang="en-US" dirty="0">
                <a:solidFill>
                  <a:schemeClr val="bg1"/>
                </a:solidFill>
              </a:rPr>
              <a:t>s</a:t>
            </a:r>
            <a:r>
              <a:rPr lang="en-US" dirty="0" smtClean="0">
                <a:solidFill>
                  <a:schemeClr val="bg1"/>
                </a:solidFill>
              </a:rPr>
              <a:t>ales </a:t>
            </a:r>
            <a:r>
              <a:rPr lang="en-US" smtClean="0">
                <a:solidFill>
                  <a:schemeClr val="bg1"/>
                </a:solidFill>
              </a:rPr>
              <a:t>for soccer</a:t>
            </a:r>
            <a:endParaRPr lang="en-US" dirty="0" smtClean="0">
              <a:solidFill>
                <a:schemeClr val="bg1"/>
              </a:solidFill>
            </a:endParaRPr>
          </a:p>
          <a:p>
            <a:pPr marL="118872" indent="0">
              <a:buNone/>
            </a:pPr>
            <a:endParaRPr lang="en-US" dirty="0" smtClean="0">
              <a:solidFill>
                <a:schemeClr val="bg1"/>
              </a:solidFill>
            </a:endParaRPr>
          </a:p>
          <a:p>
            <a:r>
              <a:rPr lang="en-US" dirty="0" err="1" smtClean="0">
                <a:solidFill>
                  <a:schemeClr val="bg1"/>
                </a:solidFill>
              </a:rPr>
              <a:t>Timebox</a:t>
            </a:r>
            <a:r>
              <a:rPr lang="en-US" dirty="0" smtClean="0">
                <a:solidFill>
                  <a:schemeClr val="bg1"/>
                </a:solidFill>
              </a:rPr>
              <a:t>: 5 Minutes</a:t>
            </a:r>
          </a:p>
        </p:txBody>
      </p:sp>
    </p:spTree>
    <p:extLst>
      <p:ext uri="{BB962C8B-B14F-4D97-AF65-F5344CB8AC3E}">
        <p14:creationId xmlns:p14="http://schemas.microsoft.com/office/powerpoint/2010/main" val="1599524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Code Convention</a:t>
            </a:r>
            <a:endParaRPr lang="en-US" dirty="0"/>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828800"/>
            <a:ext cx="5029200" cy="4709698"/>
          </a:xfrm>
        </p:spPr>
      </p:pic>
      <p:sp>
        <p:nvSpPr>
          <p:cNvPr id="5" name="&quot;No&quot; Symbol 4"/>
          <p:cNvSpPr/>
          <p:nvPr/>
        </p:nvSpPr>
        <p:spPr>
          <a:xfrm>
            <a:off x="1981200" y="1828800"/>
            <a:ext cx="4953000" cy="4572000"/>
          </a:xfrm>
          <a:prstGeom prst="noSmoking">
            <a:avLst/>
          </a:prstGeom>
          <a:solidFill>
            <a:schemeClr val="accent3">
              <a:alpha val="46000"/>
            </a:schemeClr>
          </a:solidFill>
          <a:ln>
            <a:solidFill>
              <a:schemeClr val="accent3">
                <a:lumMod val="75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90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ppt_w</p:attrName>
                                        </p:attrNameLst>
                                      </p:cBhvr>
                                      <p:tavLst>
                                        <p:tav tm="0">
                                          <p:val>
                                            <p:fltVal val="0"/>
                                          </p:val>
                                        </p:tav>
                                        <p:tav tm="100000">
                                          <p:val>
                                            <p:strVal val="#ppt_w"/>
                                          </p:val>
                                        </p:tav>
                                      </p:tavLst>
                                    </p:anim>
                                    <p:anim calcmode="lin" valueType="num">
                                      <p:cBhvr>
                                        <p:cTn id="8" dur="300" fill="hold"/>
                                        <p:tgtEl>
                                          <p:spTgt spid="5"/>
                                        </p:tgtEl>
                                        <p:attrNameLst>
                                          <p:attrName>ppt_h</p:attrName>
                                        </p:attrNameLst>
                                      </p:cBhvr>
                                      <p:tavLst>
                                        <p:tav tm="0">
                                          <p:val>
                                            <p:fltVal val="0"/>
                                          </p:val>
                                        </p:tav>
                                        <p:tav tm="100000">
                                          <p:val>
                                            <p:strVal val="#ppt_h"/>
                                          </p:val>
                                        </p:tav>
                                      </p:tavLst>
                                    </p:anim>
                                    <p:animEffect transition="in" filter="fade">
                                      <p:cBhvr>
                                        <p:cTn id="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Common Code Convention</a:t>
            </a:r>
            <a:endParaRPr lang="en-US" dirty="0"/>
          </a:p>
        </p:txBody>
      </p:sp>
      <p:sp>
        <p:nvSpPr>
          <p:cNvPr id="5" name="Content Placeholder 4"/>
          <p:cNvSpPr>
            <a:spLocks noGrp="1"/>
          </p:cNvSpPr>
          <p:nvPr>
            <p:ph sz="half" idx="1"/>
          </p:nvPr>
        </p:nvSpPr>
        <p:spPr/>
        <p:txBody>
          <a:bodyPr>
            <a:normAutofit lnSpcReduction="10000"/>
          </a:bodyPr>
          <a:lstStyle/>
          <a:p>
            <a:pPr marL="118872" indent="0">
              <a:buNone/>
            </a:pPr>
            <a:r>
              <a:rPr lang="en-US" u="sng" dirty="0" smtClean="0">
                <a:solidFill>
                  <a:schemeClr val="bg1"/>
                </a:solidFill>
              </a:rPr>
              <a:t>Sample items:</a:t>
            </a:r>
          </a:p>
          <a:p>
            <a:r>
              <a:rPr lang="en-US" dirty="0" smtClean="0">
                <a:solidFill>
                  <a:schemeClr val="bg1"/>
                </a:solidFill>
              </a:rPr>
              <a:t>Program organization</a:t>
            </a:r>
          </a:p>
          <a:p>
            <a:r>
              <a:rPr lang="en-US" dirty="0" smtClean="0">
                <a:solidFill>
                  <a:schemeClr val="bg1"/>
                </a:solidFill>
              </a:rPr>
              <a:t>File structure</a:t>
            </a:r>
          </a:p>
          <a:p>
            <a:r>
              <a:rPr lang="en-US" dirty="0" smtClean="0">
                <a:solidFill>
                  <a:schemeClr val="bg1"/>
                </a:solidFill>
              </a:rPr>
              <a:t>Naming of all things</a:t>
            </a:r>
          </a:p>
          <a:p>
            <a:r>
              <a:rPr lang="en-US" dirty="0" smtClean="0">
                <a:solidFill>
                  <a:schemeClr val="bg1"/>
                </a:solidFill>
              </a:rPr>
              <a:t>Heuristics</a:t>
            </a:r>
          </a:p>
          <a:p>
            <a:r>
              <a:rPr lang="en-US" dirty="0" smtClean="0">
                <a:solidFill>
                  <a:schemeClr val="bg1"/>
                </a:solidFill>
              </a:rPr>
              <a:t>Style</a:t>
            </a:r>
          </a:p>
          <a:p>
            <a:r>
              <a:rPr lang="en-US" dirty="0" smtClean="0">
                <a:solidFill>
                  <a:schemeClr val="bg1"/>
                </a:solidFill>
              </a:rPr>
              <a:t>Formatting</a:t>
            </a:r>
          </a:p>
          <a:p>
            <a:r>
              <a:rPr lang="en-US" dirty="0" smtClean="0">
                <a:solidFill>
                  <a:schemeClr val="bg1"/>
                </a:solidFill>
              </a:rPr>
              <a:t>Review Process</a:t>
            </a:r>
          </a:p>
          <a:p>
            <a:r>
              <a:rPr lang="en-US" dirty="0" smtClean="0">
                <a:solidFill>
                  <a:schemeClr val="bg1"/>
                </a:solidFill>
              </a:rPr>
              <a:t>Pairing Behavior</a:t>
            </a:r>
          </a:p>
          <a:p>
            <a:r>
              <a:rPr lang="en-US" dirty="0" smtClean="0">
                <a:solidFill>
                  <a:schemeClr val="bg1"/>
                </a:solidFill>
              </a:rPr>
              <a:t>Environment</a:t>
            </a:r>
          </a:p>
          <a:p>
            <a:r>
              <a:rPr lang="en-US" dirty="0" smtClean="0">
                <a:solidFill>
                  <a:schemeClr val="bg1"/>
                </a:solidFill>
              </a:rPr>
              <a:t>Tools</a:t>
            </a:r>
          </a:p>
          <a:p>
            <a:endParaRPr lang="en-US" dirty="0" smtClean="0">
              <a:solidFill>
                <a:schemeClr val="bg1"/>
              </a:solidFill>
            </a:endParaRPr>
          </a:p>
          <a:p>
            <a:endParaRPr lang="en-US" dirty="0">
              <a:solidFill>
                <a:schemeClr val="bg1"/>
              </a:solidFill>
            </a:endParaRPr>
          </a:p>
        </p:txBody>
      </p:sp>
      <p:sp>
        <p:nvSpPr>
          <p:cNvPr id="6" name="Content Placeholder 5"/>
          <p:cNvSpPr>
            <a:spLocks noGrp="1"/>
          </p:cNvSpPr>
          <p:nvPr>
            <p:ph sz="half" idx="2"/>
          </p:nvPr>
        </p:nvSpPr>
        <p:spPr/>
        <p:txBody>
          <a:bodyPr>
            <a:normAutofit lnSpcReduction="10000"/>
          </a:bodyPr>
          <a:lstStyle/>
          <a:p>
            <a:pPr marL="118872" indent="0">
              <a:buNone/>
            </a:pPr>
            <a:r>
              <a:rPr lang="en-US" u="sng" dirty="0" smtClean="0">
                <a:solidFill>
                  <a:schemeClr val="bg1"/>
                </a:solidFill>
              </a:rPr>
              <a:t>Properties:</a:t>
            </a:r>
          </a:p>
          <a:p>
            <a:r>
              <a:rPr lang="en-US" dirty="0">
                <a:solidFill>
                  <a:schemeClr val="bg1"/>
                </a:solidFill>
              </a:rPr>
              <a:t>Clear</a:t>
            </a:r>
          </a:p>
          <a:p>
            <a:r>
              <a:rPr lang="en-US" dirty="0">
                <a:solidFill>
                  <a:schemeClr val="bg1"/>
                </a:solidFill>
              </a:rPr>
              <a:t>Concise</a:t>
            </a:r>
          </a:p>
          <a:p>
            <a:r>
              <a:rPr lang="en-US" dirty="0" smtClean="0">
                <a:solidFill>
                  <a:schemeClr val="bg1"/>
                </a:solidFill>
              </a:rPr>
              <a:t>Consistent</a:t>
            </a:r>
          </a:p>
          <a:p>
            <a:r>
              <a:rPr lang="en-US" dirty="0" smtClean="0">
                <a:solidFill>
                  <a:schemeClr val="bg1"/>
                </a:solidFill>
              </a:rPr>
              <a:t>Collaborative</a:t>
            </a:r>
          </a:p>
          <a:p>
            <a:endParaRPr lang="en-US" dirty="0">
              <a:solidFill>
                <a:schemeClr val="bg1"/>
              </a:solidFill>
            </a:endParaRPr>
          </a:p>
        </p:txBody>
      </p:sp>
    </p:spTree>
    <p:extLst>
      <p:ext uri="{BB962C8B-B14F-4D97-AF65-F5344CB8AC3E}">
        <p14:creationId xmlns:p14="http://schemas.microsoft.com/office/powerpoint/2010/main" val="10134022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 Behavior</a:t>
            </a:r>
            <a:endParaRPr lang="en-US" dirty="0"/>
          </a:p>
        </p:txBody>
      </p:sp>
      <p:sp>
        <p:nvSpPr>
          <p:cNvPr id="5" name="Content Placeholder 4"/>
          <p:cNvSpPr>
            <a:spLocks noGrp="1"/>
          </p:cNvSpPr>
          <p:nvPr>
            <p:ph idx="1"/>
          </p:nvPr>
        </p:nvSpPr>
        <p:spPr/>
        <p:txBody>
          <a:bodyPr/>
          <a:lstStyle/>
          <a:p>
            <a:r>
              <a:rPr lang="en-US" dirty="0" smtClean="0">
                <a:solidFill>
                  <a:schemeClr val="bg1"/>
                </a:solidFill>
              </a:rPr>
              <a:t>Convention is a </a:t>
            </a:r>
            <a:r>
              <a:rPr lang="en-US" i="1" dirty="0" smtClean="0">
                <a:solidFill>
                  <a:schemeClr val="bg1"/>
                </a:solidFill>
              </a:rPr>
              <a:t>social contract</a:t>
            </a:r>
          </a:p>
          <a:p>
            <a:r>
              <a:rPr lang="en-US" dirty="0" smtClean="0">
                <a:solidFill>
                  <a:schemeClr val="bg1"/>
                </a:solidFill>
              </a:rPr>
              <a:t>Enforce via code review (not via tools)</a:t>
            </a:r>
            <a:endParaRPr lang="en-US" dirty="0"/>
          </a:p>
          <a:p>
            <a:r>
              <a:rPr lang="en-US" dirty="0" smtClean="0">
                <a:solidFill>
                  <a:schemeClr val="bg1"/>
                </a:solidFill>
              </a:rPr>
              <a:t>Violate guidelines when reason dictates</a:t>
            </a:r>
          </a:p>
        </p:txBody>
      </p:sp>
    </p:spTree>
    <p:extLst>
      <p:ext uri="{BB962C8B-B14F-4D97-AF65-F5344CB8AC3E}">
        <p14:creationId xmlns:p14="http://schemas.microsoft.com/office/powerpoint/2010/main" val="19405278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Text Placeholder 2"/>
          <p:cNvSpPr>
            <a:spLocks noGrp="1"/>
          </p:cNvSpPr>
          <p:nvPr>
            <p:ph type="body" idx="1"/>
          </p:nvPr>
        </p:nvSpPr>
        <p:spPr/>
        <p:txBody>
          <a:bodyPr>
            <a:normAutofit/>
          </a:bodyPr>
          <a:lstStyle/>
          <a:p>
            <a:r>
              <a:rPr lang="en-US" sz="1600" i="1" dirty="0" smtClean="0"/>
              <a:t>definition:</a:t>
            </a:r>
            <a:r>
              <a:rPr lang="en-US" i="1" dirty="0" smtClean="0"/>
              <a:t> </a:t>
            </a:r>
            <a:r>
              <a:rPr lang="en-US" dirty="0" smtClean="0"/>
              <a:t>the practice </a:t>
            </a:r>
            <a:r>
              <a:rPr lang="en-US" dirty="0"/>
              <a:t>of merging all developer working copies with a shared mainline several times a day</a:t>
            </a:r>
            <a:r>
              <a:rPr lang="en-US" dirty="0" smtClean="0"/>
              <a:t>.</a:t>
            </a:r>
            <a:endParaRPr lang="en-US" dirty="0"/>
          </a:p>
        </p:txBody>
      </p:sp>
    </p:spTree>
    <p:extLst>
      <p:ext uri="{BB962C8B-B14F-4D97-AF65-F5344CB8AC3E}">
        <p14:creationId xmlns:p14="http://schemas.microsoft.com/office/powerpoint/2010/main" val="22234326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Continuous Integration Process</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487365" y="1774825"/>
            <a:ext cx="6169269" cy="4625975"/>
          </a:xfrm>
        </p:spPr>
      </p:pic>
      <p:sp>
        <p:nvSpPr>
          <p:cNvPr id="5" name="&quot;No&quot; Symbol 4"/>
          <p:cNvSpPr/>
          <p:nvPr/>
        </p:nvSpPr>
        <p:spPr>
          <a:xfrm>
            <a:off x="1981200" y="1828800"/>
            <a:ext cx="4953000" cy="4572000"/>
          </a:xfrm>
          <a:prstGeom prst="noSmoking">
            <a:avLst/>
          </a:prstGeom>
          <a:solidFill>
            <a:schemeClr val="accent3">
              <a:alpha val="46000"/>
            </a:schemeClr>
          </a:solidFill>
          <a:ln>
            <a:solidFill>
              <a:schemeClr val="accent3">
                <a:lumMod val="75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9099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300" fill="hold"/>
                                        <p:tgtEl>
                                          <p:spTgt spid="5"/>
                                        </p:tgtEl>
                                        <p:attrNameLst>
                                          <p:attrName>ppt_w</p:attrName>
                                        </p:attrNameLst>
                                      </p:cBhvr>
                                      <p:tavLst>
                                        <p:tav tm="0">
                                          <p:val>
                                            <p:fltVal val="0"/>
                                          </p:val>
                                        </p:tav>
                                        <p:tav tm="100000">
                                          <p:val>
                                            <p:strVal val="#ppt_w"/>
                                          </p:val>
                                        </p:tav>
                                      </p:tavLst>
                                    </p:anim>
                                    <p:anim calcmode="lin" valueType="num">
                                      <p:cBhvr>
                                        <p:cTn id="8" dur="300" fill="hold"/>
                                        <p:tgtEl>
                                          <p:spTgt spid="5"/>
                                        </p:tgtEl>
                                        <p:attrNameLst>
                                          <p:attrName>ppt_h</p:attrName>
                                        </p:attrNameLst>
                                      </p:cBhvr>
                                      <p:tavLst>
                                        <p:tav tm="0">
                                          <p:val>
                                            <p:fltVal val="0"/>
                                          </p:val>
                                        </p:tav>
                                        <p:tav tm="100000">
                                          <p:val>
                                            <p:strVal val="#ppt_h"/>
                                          </p:val>
                                        </p:tav>
                                      </p:tavLst>
                                    </p:anim>
                                    <p:animEffect transition="in" filter="fade">
                                      <p:cBhvr>
                                        <p:cTn id="9" dur="3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Revision Branch </a:t>
            </a:r>
            <a:r>
              <a:rPr lang="en-US" dirty="0"/>
              <a:t>B</a:t>
            </a:r>
            <a:r>
              <a:rPr lang="en-US" dirty="0" smtClean="0"/>
              <a:t>ehavior</a:t>
            </a:r>
            <a:endParaRPr lang="en-US" dirty="0"/>
          </a:p>
        </p:txBody>
      </p:sp>
      <p:pic>
        <p:nvPicPr>
          <p:cNvPr id="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0" y="1600200"/>
            <a:ext cx="7633636" cy="4724400"/>
          </a:xfrm>
        </p:spPr>
      </p:pic>
    </p:spTree>
    <p:extLst>
      <p:ext uri="{BB962C8B-B14F-4D97-AF65-F5344CB8AC3E}">
        <p14:creationId xmlns:p14="http://schemas.microsoft.com/office/powerpoint/2010/main" val="2132713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Continuous Integration Behavior</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564335258"/>
              </p:ext>
            </p:extLst>
          </p:nvPr>
        </p:nvGraphicFramePr>
        <p:xfrm>
          <a:off x="6019800" y="1774825"/>
          <a:ext cx="2667000" cy="4625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3"/>
          <p:cNvSpPr txBox="1">
            <a:spLocks/>
          </p:cNvSpPr>
          <p:nvPr/>
        </p:nvSpPr>
        <p:spPr>
          <a:xfrm>
            <a:off x="609600" y="1752600"/>
            <a:ext cx="5791200" cy="4625609"/>
          </a:xfrm>
          <a:prstGeom prst="rect">
            <a:avLst/>
          </a:prstGeom>
        </p:spPr>
        <p:txBody>
          <a:bodyPr vert="horz" lIns="54864" tIns="91440" rtlCol="0">
            <a:normAutofit lnSpcReduction="10000"/>
          </a:bodyPr>
          <a:lst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mn-lt"/>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mn-lt"/>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mn-lt"/>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mn-lt"/>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a:lstStyle>
          <a:p>
            <a:r>
              <a:rPr lang="en-US" dirty="0" smtClean="0">
                <a:solidFill>
                  <a:schemeClr val="bg1"/>
                </a:solidFill>
              </a:rPr>
              <a:t>Focus on a small section</a:t>
            </a:r>
            <a:br>
              <a:rPr lang="en-US" dirty="0" smtClean="0">
                <a:solidFill>
                  <a:schemeClr val="bg1"/>
                </a:solidFill>
              </a:rPr>
            </a:br>
            <a:endParaRPr lang="en-US" dirty="0" smtClean="0">
              <a:solidFill>
                <a:schemeClr val="bg1"/>
              </a:solidFill>
            </a:endParaRPr>
          </a:p>
          <a:p>
            <a:r>
              <a:rPr lang="en-US" dirty="0" smtClean="0">
                <a:solidFill>
                  <a:schemeClr val="bg1"/>
                </a:solidFill>
              </a:rPr>
              <a:t>Make incremental changes</a:t>
            </a:r>
            <a:br>
              <a:rPr lang="en-US" dirty="0" smtClean="0">
                <a:solidFill>
                  <a:schemeClr val="bg1"/>
                </a:solidFill>
              </a:rPr>
            </a:br>
            <a:endParaRPr lang="en-US" dirty="0" smtClean="0">
              <a:solidFill>
                <a:schemeClr val="bg1"/>
              </a:solidFill>
            </a:endParaRPr>
          </a:p>
          <a:p>
            <a:r>
              <a:rPr lang="en-US" dirty="0" smtClean="0">
                <a:solidFill>
                  <a:schemeClr val="bg1"/>
                </a:solidFill>
              </a:rPr>
              <a:t>Add/Run unit tests frequently</a:t>
            </a:r>
            <a:br>
              <a:rPr lang="en-US" dirty="0" smtClean="0">
                <a:solidFill>
                  <a:schemeClr val="bg1"/>
                </a:solidFill>
              </a:rPr>
            </a:br>
            <a:endParaRPr lang="en-US" dirty="0" smtClean="0">
              <a:solidFill>
                <a:schemeClr val="bg1"/>
              </a:solidFill>
            </a:endParaRPr>
          </a:p>
          <a:p>
            <a:r>
              <a:rPr lang="en-US" dirty="0" smtClean="0">
                <a:solidFill>
                  <a:schemeClr val="bg1"/>
                </a:solidFill>
              </a:rPr>
              <a:t>Commit code when passing</a:t>
            </a:r>
            <a:br>
              <a:rPr lang="en-US" dirty="0" smtClean="0">
                <a:solidFill>
                  <a:schemeClr val="bg1"/>
                </a:solidFill>
              </a:rPr>
            </a:br>
            <a:endParaRPr lang="en-US" dirty="0" smtClean="0">
              <a:solidFill>
                <a:schemeClr val="bg1"/>
              </a:solidFill>
            </a:endParaRPr>
          </a:p>
          <a:p>
            <a:r>
              <a:rPr lang="en-US" dirty="0" smtClean="0">
                <a:solidFill>
                  <a:schemeClr val="bg1"/>
                </a:solidFill>
              </a:rPr>
              <a:t>Pull from main trunk </a:t>
            </a:r>
            <a:br>
              <a:rPr lang="en-US" dirty="0" smtClean="0">
                <a:solidFill>
                  <a:schemeClr val="bg1"/>
                </a:solidFill>
              </a:rPr>
            </a:br>
            <a:r>
              <a:rPr lang="en-US" dirty="0" smtClean="0">
                <a:solidFill>
                  <a:schemeClr val="bg1"/>
                </a:solidFill>
              </a:rPr>
              <a:t>immediately</a:t>
            </a:r>
            <a:endParaRPr lang="en-US" dirty="0">
              <a:solidFill>
                <a:schemeClr val="bg1"/>
              </a:solidFill>
            </a:endParaRPr>
          </a:p>
        </p:txBody>
      </p:sp>
    </p:spTree>
    <p:extLst>
      <p:ext uri="{BB962C8B-B14F-4D97-AF65-F5344CB8AC3E}">
        <p14:creationId xmlns:p14="http://schemas.microsoft.com/office/powerpoint/2010/main" val="3822349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Tree>
    <p:extLst>
      <p:ext uri="{BB962C8B-B14F-4D97-AF65-F5344CB8AC3E}">
        <p14:creationId xmlns:p14="http://schemas.microsoft.com/office/powerpoint/2010/main" val="37276455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054926"/>
            <a:ext cx="3993193" cy="3630175"/>
          </a:xfrm>
          <a:prstGeom prst="rect">
            <a:avLst/>
          </a:prstGeom>
        </p:spPr>
      </p:pic>
      <p:pic>
        <p:nvPicPr>
          <p:cNvPr id="1026" name="Picture 2" descr="https://upload.wikimedia.org/wikipedia/commons/5/54/Ariane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1716505"/>
            <a:ext cx="3050064" cy="43750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b="2907"/>
          <a:stretch/>
        </p:blipFill>
        <p:spPr>
          <a:xfrm>
            <a:off x="361167" y="1600200"/>
            <a:ext cx="5201433" cy="2834640"/>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l="15452" r="16377"/>
          <a:stretch/>
        </p:blipFill>
        <p:spPr>
          <a:xfrm>
            <a:off x="1219200" y="3386661"/>
            <a:ext cx="3998934" cy="3298440"/>
          </a:xfrm>
          <a:prstGeom prst="rect">
            <a:avLst/>
          </a:prstGeom>
        </p:spPr>
      </p:pic>
      <p:sp>
        <p:nvSpPr>
          <p:cNvPr id="5" name="Title 4"/>
          <p:cNvSpPr>
            <a:spLocks noGrp="1"/>
          </p:cNvSpPr>
          <p:nvPr>
            <p:ph type="title"/>
          </p:nvPr>
        </p:nvSpPr>
        <p:spPr/>
        <p:txBody>
          <a:bodyPr/>
          <a:lstStyle/>
          <a:p>
            <a:r>
              <a:rPr lang="en-US" dirty="0" smtClean="0"/>
              <a:t>Cost of Defects</a:t>
            </a:r>
            <a:endParaRPr lang="en-US" dirty="0"/>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10169" t="9937" r="8468" b="10738"/>
          <a:stretch/>
        </p:blipFill>
        <p:spPr>
          <a:xfrm>
            <a:off x="2819400" y="2362200"/>
            <a:ext cx="3657600" cy="3566160"/>
          </a:xfrm>
          <a:prstGeom prst="rect">
            <a:avLst/>
          </a:prstGeom>
        </p:spPr>
      </p:pic>
    </p:spTree>
    <p:extLst>
      <p:ext uri="{BB962C8B-B14F-4D97-AF65-F5344CB8AC3E}">
        <p14:creationId xmlns:p14="http://schemas.microsoft.com/office/powerpoint/2010/main" val="54312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 calcmode="lin" valueType="num">
                                      <p:cBhvr>
                                        <p:cTn id="28" dur="500" fill="hold"/>
                                        <p:tgtEl>
                                          <p:spTgt spid="4"/>
                                        </p:tgtEl>
                                        <p:attrNameLst>
                                          <p:attrName>ppt_w</p:attrName>
                                        </p:attrNameLst>
                                      </p:cBhvr>
                                      <p:tavLst>
                                        <p:tav tm="0">
                                          <p:val>
                                            <p:fltVal val="0"/>
                                          </p:val>
                                        </p:tav>
                                        <p:tav tm="100000">
                                          <p:val>
                                            <p:strVal val="#ppt_w"/>
                                          </p:val>
                                        </p:tav>
                                      </p:tavLst>
                                    </p:anim>
                                    <p:anim calcmode="lin" valueType="num">
                                      <p:cBhvr>
                                        <p:cTn id="29" dur="500" fill="hold"/>
                                        <p:tgtEl>
                                          <p:spTgt spid="4"/>
                                        </p:tgtEl>
                                        <p:attrNameLst>
                                          <p:attrName>ppt_h</p:attrName>
                                        </p:attrNameLst>
                                      </p:cBhvr>
                                      <p:tavLst>
                                        <p:tav tm="0">
                                          <p:val>
                                            <p:fltVal val="0"/>
                                          </p:val>
                                        </p:tav>
                                        <p:tav tm="100000">
                                          <p:val>
                                            <p:strVal val="#ppt_h"/>
                                          </p:val>
                                        </p:tav>
                                      </p:tavLst>
                                    </p:anim>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Legacy Code</a:t>
            </a:r>
            <a:endParaRPr lang="en-US" dirty="0"/>
          </a:p>
        </p:txBody>
      </p:sp>
      <p:sp>
        <p:nvSpPr>
          <p:cNvPr id="3" name="Text Placeholder 2"/>
          <p:cNvSpPr>
            <a:spLocks noGrp="1"/>
          </p:cNvSpPr>
          <p:nvPr>
            <p:ph type="body" idx="1"/>
          </p:nvPr>
        </p:nvSpPr>
        <p:spPr/>
        <p:txBody>
          <a:bodyPr/>
          <a:lstStyle/>
          <a:p>
            <a:r>
              <a:rPr lang="en-US" i="1" dirty="0" smtClean="0"/>
              <a:t>definition: </a:t>
            </a:r>
            <a:r>
              <a:rPr lang="en-US" dirty="0" smtClean="0"/>
              <a:t>Code which has no tests to guard it from breaking</a:t>
            </a:r>
            <a:endParaRPr lang="en-US" dirty="0"/>
          </a:p>
        </p:txBody>
      </p:sp>
    </p:spTree>
    <p:extLst>
      <p:ext uri="{BB962C8B-B14F-4D97-AF65-F5344CB8AC3E}">
        <p14:creationId xmlns:p14="http://schemas.microsoft.com/office/powerpoint/2010/main" val="10454704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Cause: Original Authors</a:t>
            </a:r>
            <a:endParaRPr lang="en-US" dirty="0"/>
          </a:p>
        </p:txBody>
      </p:sp>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389" t="16983" r="21829" b="33600"/>
          <a:stretch/>
        </p:blipFill>
        <p:spPr>
          <a:xfrm>
            <a:off x="457200" y="1600200"/>
            <a:ext cx="8229600" cy="5018049"/>
          </a:xfrm>
        </p:spPr>
      </p:pic>
      <p:pic>
        <p:nvPicPr>
          <p:cNvPr id="5" name="Content Placeholder 3"/>
          <p:cNvPicPr>
            <a:picLocks noChangeAspect="1"/>
          </p:cNvPicPr>
          <p:nvPr/>
        </p:nvPicPr>
        <p:blipFill rotWithShape="1">
          <a:blip r:embed="rId3" cstate="print">
            <a:extLst>
              <a:ext uri="{28A0092B-C50C-407E-A947-70E740481C1C}">
                <a14:useLocalDpi xmlns:a14="http://schemas.microsoft.com/office/drawing/2010/main" val="0"/>
              </a:ext>
            </a:extLst>
          </a:blip>
          <a:srcRect l="48017" t="47445" r="34426" b="35450"/>
          <a:stretch/>
        </p:blipFill>
        <p:spPr>
          <a:xfrm>
            <a:off x="3276600" y="3657600"/>
            <a:ext cx="3825240" cy="2795368"/>
          </a:xfrm>
          <a:prstGeom prst="rect">
            <a:avLst/>
          </a:prstGeom>
          <a:effectLst>
            <a:softEdge rad="317500"/>
          </a:effectLst>
        </p:spPr>
      </p:pic>
    </p:spTree>
    <p:extLst>
      <p:ext uri="{BB962C8B-B14F-4D97-AF65-F5344CB8AC3E}">
        <p14:creationId xmlns:p14="http://schemas.microsoft.com/office/powerpoint/2010/main" val="126472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a:t>
            </a:r>
            <a:endParaRPr lang="en-US" dirty="0"/>
          </a:p>
        </p:txBody>
      </p:sp>
      <p:sp>
        <p:nvSpPr>
          <p:cNvPr id="3" name="Text Placeholder 2"/>
          <p:cNvSpPr>
            <a:spLocks noGrp="1"/>
          </p:cNvSpPr>
          <p:nvPr>
            <p:ph type="body" idx="1"/>
          </p:nvPr>
        </p:nvSpPr>
        <p:spPr/>
        <p:txBody>
          <a:bodyPr>
            <a:normAutofit fontScale="85000" lnSpcReduction="20000"/>
          </a:bodyPr>
          <a:lstStyle/>
          <a:p>
            <a:r>
              <a:rPr lang="en-US" i="1" dirty="0"/>
              <a:t>d</a:t>
            </a:r>
            <a:r>
              <a:rPr lang="en-US" i="1" dirty="0" smtClean="0"/>
              <a:t>efinition: </a:t>
            </a:r>
            <a:r>
              <a:rPr lang="en-US" dirty="0" smtClean="0"/>
              <a:t>A </a:t>
            </a:r>
            <a:r>
              <a:rPr lang="en-US" dirty="0"/>
              <a:t>design or </a:t>
            </a:r>
            <a:r>
              <a:rPr lang="en-US" dirty="0" smtClean="0"/>
              <a:t>construction </a:t>
            </a:r>
            <a:r>
              <a:rPr lang="en-US" dirty="0"/>
              <a:t>approach </a:t>
            </a:r>
            <a:r>
              <a:rPr lang="en-US" dirty="0" smtClean="0"/>
              <a:t>that's </a:t>
            </a:r>
            <a:r>
              <a:rPr lang="en-US" dirty="0"/>
              <a:t>expedient in the </a:t>
            </a:r>
            <a:r>
              <a:rPr lang="en-US" dirty="0" smtClean="0"/>
              <a:t>short </a:t>
            </a:r>
            <a:r>
              <a:rPr lang="en-US" dirty="0"/>
              <a:t>term but that </a:t>
            </a:r>
            <a:r>
              <a:rPr lang="en-US" dirty="0" smtClean="0"/>
              <a:t>creates </a:t>
            </a:r>
            <a:r>
              <a:rPr lang="en-US" dirty="0"/>
              <a:t>a technical </a:t>
            </a:r>
            <a:r>
              <a:rPr lang="en-US" dirty="0" smtClean="0"/>
              <a:t>context </a:t>
            </a:r>
            <a:r>
              <a:rPr lang="en-US" dirty="0"/>
              <a:t>in which the </a:t>
            </a:r>
            <a:r>
              <a:rPr lang="en-US" dirty="0" smtClean="0"/>
              <a:t>same </a:t>
            </a:r>
            <a:r>
              <a:rPr lang="en-US" dirty="0"/>
              <a:t>work will cost </a:t>
            </a:r>
            <a:r>
              <a:rPr lang="en-US" dirty="0" smtClean="0"/>
              <a:t>more </a:t>
            </a:r>
            <a:r>
              <a:rPr lang="en-US" dirty="0"/>
              <a:t>to do later than it </a:t>
            </a:r>
            <a:r>
              <a:rPr lang="en-US" dirty="0" smtClean="0"/>
              <a:t>would </a:t>
            </a:r>
            <a:r>
              <a:rPr lang="en-US" dirty="0"/>
              <a:t>cost to do </a:t>
            </a:r>
            <a:r>
              <a:rPr lang="en-US" dirty="0" smtClean="0"/>
              <a:t>now</a:t>
            </a:r>
            <a:endParaRPr lang="en-US" dirty="0"/>
          </a:p>
        </p:txBody>
      </p:sp>
    </p:spTree>
    <p:extLst>
      <p:ext uri="{BB962C8B-B14F-4D97-AF65-F5344CB8AC3E}">
        <p14:creationId xmlns:p14="http://schemas.microsoft.com/office/powerpoint/2010/main" val="21493454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Technical Debt</a:t>
            </a:r>
            <a:endParaRPr lang="en-US" dirty="0"/>
          </a:p>
        </p:txBody>
      </p:sp>
      <p:sp>
        <p:nvSpPr>
          <p:cNvPr id="3" name="Text Placeholder 2"/>
          <p:cNvSpPr>
            <a:spLocks noGrp="1"/>
          </p:cNvSpPr>
          <p:nvPr>
            <p:ph idx="1"/>
          </p:nvPr>
        </p:nvSpPr>
        <p:spPr>
          <a:xfrm>
            <a:off x="457200" y="1676401"/>
            <a:ext cx="8229600" cy="4724400"/>
          </a:xfrm>
        </p:spPr>
        <p:txBody>
          <a:bodyPr>
            <a:normAutofit fontScale="70000" lnSpcReduction="20000"/>
          </a:bodyPr>
          <a:lstStyle/>
          <a:p>
            <a:pPr marL="118872" indent="0">
              <a:buNone/>
            </a:pPr>
            <a:r>
              <a:rPr lang="en-US" i="1" dirty="0" smtClean="0">
                <a:solidFill>
                  <a:srgbClr val="FFC000"/>
                </a:solidFill>
              </a:rPr>
              <a:t>“Shipping </a:t>
            </a:r>
            <a:r>
              <a:rPr lang="en-US" i="1" dirty="0">
                <a:solidFill>
                  <a:srgbClr val="FFC000"/>
                </a:solidFill>
              </a:rPr>
              <a:t>first-time code is like going into debt. A little debt speeds development so long as it is paid back promptly with a rewrite</a:t>
            </a:r>
            <a:r>
              <a:rPr lang="en-US" i="1" dirty="0" smtClean="0">
                <a:solidFill>
                  <a:srgbClr val="FFC000"/>
                </a:solidFill>
              </a:rPr>
              <a:t>... </a:t>
            </a:r>
            <a:r>
              <a:rPr lang="en-US" i="1" dirty="0">
                <a:solidFill>
                  <a:srgbClr val="FFC000"/>
                </a:solidFill>
              </a:rPr>
              <a:t>The danger occurs when the debt is not repaid. Every minute spent on not-quite-right code counts as interest on that debt. Entire engineering organizations can be brought to a stand-still under the debt load of an unconsolidated implementation, object-oriented or otherwise</a:t>
            </a:r>
            <a:r>
              <a:rPr lang="en-US" i="1" dirty="0" smtClean="0">
                <a:solidFill>
                  <a:srgbClr val="FFC000"/>
                </a:solidFill>
              </a:rPr>
              <a:t>.  </a:t>
            </a:r>
            <a:br>
              <a:rPr lang="en-US" i="1" dirty="0" smtClean="0">
                <a:solidFill>
                  <a:srgbClr val="FFC000"/>
                </a:solidFill>
              </a:rPr>
            </a:br>
            <a:r>
              <a:rPr lang="en-US" i="1" dirty="0" smtClean="0">
                <a:solidFill>
                  <a:srgbClr val="FFC000"/>
                </a:solidFill>
              </a:rPr>
              <a:t/>
            </a:r>
            <a:br>
              <a:rPr lang="en-US" i="1" dirty="0" smtClean="0">
                <a:solidFill>
                  <a:srgbClr val="FFC000"/>
                </a:solidFill>
              </a:rPr>
            </a:br>
            <a:r>
              <a:rPr lang="en-US" i="1" dirty="0" smtClean="0">
                <a:solidFill>
                  <a:srgbClr val="FFC000"/>
                </a:solidFill>
              </a:rPr>
              <a:t>The </a:t>
            </a:r>
            <a:r>
              <a:rPr lang="en-US" i="1" dirty="0">
                <a:solidFill>
                  <a:srgbClr val="FFC000"/>
                </a:solidFill>
              </a:rPr>
              <a:t>concept does not mean that debt should never be incurred. Just as leverage can help a company when used correctly, a quick solution can mean a faster time to market in software development. In addition, technical debt is not just poor code. Bad code is bad code, and technical debt can result from the work of good programmers under unrealistic project constraints</a:t>
            </a:r>
            <a:r>
              <a:rPr lang="en-US" i="1" dirty="0" smtClean="0">
                <a:solidFill>
                  <a:srgbClr val="FFC000"/>
                </a:solidFill>
              </a:rPr>
              <a:t>.“ </a:t>
            </a:r>
            <a:r>
              <a:rPr lang="en-US" i="1" dirty="0" smtClean="0">
                <a:solidFill>
                  <a:schemeClr val="bg1"/>
                </a:solidFill>
              </a:rPr>
              <a:t/>
            </a:r>
            <a:br>
              <a:rPr lang="en-US" i="1" dirty="0" smtClean="0">
                <a:solidFill>
                  <a:schemeClr val="bg1"/>
                </a:solidFill>
              </a:rPr>
            </a:br>
            <a:r>
              <a:rPr lang="en-US" i="1" dirty="0" smtClean="0">
                <a:solidFill>
                  <a:schemeClr val="bg1"/>
                </a:solidFill>
              </a:rPr>
              <a:t>						– Ward </a:t>
            </a:r>
            <a:r>
              <a:rPr lang="en-US" i="1" dirty="0">
                <a:solidFill>
                  <a:schemeClr val="bg1"/>
                </a:solidFill>
              </a:rPr>
              <a:t>C</a:t>
            </a:r>
            <a:r>
              <a:rPr lang="en-US" i="1" dirty="0" smtClean="0">
                <a:solidFill>
                  <a:schemeClr val="bg1"/>
                </a:solidFill>
              </a:rPr>
              <a:t>unningham</a:t>
            </a:r>
            <a:endParaRPr lang="en-US" dirty="0">
              <a:solidFill>
                <a:schemeClr val="bg1"/>
              </a:solidFill>
            </a:endParaRPr>
          </a:p>
        </p:txBody>
      </p:sp>
    </p:spTree>
    <p:extLst>
      <p:ext uri="{BB962C8B-B14F-4D97-AF65-F5344CB8AC3E}">
        <p14:creationId xmlns:p14="http://schemas.microsoft.com/office/powerpoint/2010/main" val="8639645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b="1" dirty="0" smtClean="0"/>
              <a:t>What is Technical Debt?</a:t>
            </a:r>
            <a:endParaRPr lang="en-US" sz="4400" b="1" dirty="0"/>
          </a:p>
        </p:txBody>
      </p:sp>
      <p:graphicFrame>
        <p:nvGraphicFramePr>
          <p:cNvPr id="4" name="Diagram 3"/>
          <p:cNvGraphicFramePr/>
          <p:nvPr>
            <p:extLst>
              <p:ext uri="{D42A27DB-BD31-4B8C-83A1-F6EECF244321}">
                <p14:modId xmlns:p14="http://schemas.microsoft.com/office/powerpoint/2010/main" val="2090421132"/>
              </p:ext>
            </p:extLst>
          </p:nvPr>
        </p:nvGraphicFramePr>
        <p:xfrm>
          <a:off x="1085849" y="1774824"/>
          <a:ext cx="6943725" cy="45688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3362324" y="1457319"/>
            <a:ext cx="2447926" cy="369332"/>
          </a:xfrm>
          <a:prstGeom prst="rect">
            <a:avLst/>
          </a:prstGeom>
          <a:noFill/>
        </p:spPr>
        <p:txBody>
          <a:bodyPr wrap="square" rtlCol="0">
            <a:spAutoFit/>
          </a:bodyPr>
          <a:lstStyle/>
          <a:p>
            <a:pPr algn="ctr"/>
            <a:r>
              <a:rPr lang="en-US" dirty="0" smtClean="0">
                <a:solidFill>
                  <a:schemeClr val="bg1"/>
                </a:solidFill>
              </a:rPr>
              <a:t>Visible to Customer</a:t>
            </a:r>
            <a:endParaRPr lang="en-US" dirty="0">
              <a:solidFill>
                <a:schemeClr val="bg1"/>
              </a:solidFill>
            </a:endParaRPr>
          </a:p>
        </p:txBody>
      </p:sp>
      <p:sp>
        <p:nvSpPr>
          <p:cNvPr id="6" name="TextBox 5"/>
          <p:cNvSpPr txBox="1"/>
          <p:nvPr/>
        </p:nvSpPr>
        <p:spPr>
          <a:xfrm>
            <a:off x="1114422" y="3638547"/>
            <a:ext cx="1076327" cy="646331"/>
          </a:xfrm>
          <a:prstGeom prst="rect">
            <a:avLst/>
          </a:prstGeom>
          <a:noFill/>
        </p:spPr>
        <p:txBody>
          <a:bodyPr wrap="square" rtlCol="0">
            <a:spAutoFit/>
          </a:bodyPr>
          <a:lstStyle/>
          <a:p>
            <a:pPr algn="ctr"/>
            <a:r>
              <a:rPr lang="en-US" dirty="0" smtClean="0">
                <a:solidFill>
                  <a:schemeClr val="bg1"/>
                </a:solidFill>
              </a:rPr>
              <a:t>Negative Value</a:t>
            </a:r>
            <a:endParaRPr lang="en-US" dirty="0">
              <a:solidFill>
                <a:schemeClr val="bg1"/>
              </a:solidFill>
            </a:endParaRPr>
          </a:p>
        </p:txBody>
      </p:sp>
      <p:sp>
        <p:nvSpPr>
          <p:cNvPr id="7" name="TextBox 6"/>
          <p:cNvSpPr txBox="1"/>
          <p:nvPr/>
        </p:nvSpPr>
        <p:spPr>
          <a:xfrm>
            <a:off x="6857998" y="3714750"/>
            <a:ext cx="1076327" cy="646331"/>
          </a:xfrm>
          <a:prstGeom prst="rect">
            <a:avLst/>
          </a:prstGeom>
          <a:noFill/>
        </p:spPr>
        <p:txBody>
          <a:bodyPr wrap="square" rtlCol="0">
            <a:spAutoFit/>
          </a:bodyPr>
          <a:lstStyle/>
          <a:p>
            <a:pPr algn="ctr"/>
            <a:r>
              <a:rPr lang="en-US" dirty="0" smtClean="0">
                <a:solidFill>
                  <a:schemeClr val="bg1"/>
                </a:solidFill>
              </a:rPr>
              <a:t>Positive Value</a:t>
            </a:r>
            <a:endParaRPr lang="en-US" dirty="0">
              <a:solidFill>
                <a:schemeClr val="bg1"/>
              </a:solidFill>
            </a:endParaRPr>
          </a:p>
        </p:txBody>
      </p:sp>
      <p:sp>
        <p:nvSpPr>
          <p:cNvPr id="8" name="TextBox 7"/>
          <p:cNvSpPr txBox="1"/>
          <p:nvPr/>
        </p:nvSpPr>
        <p:spPr>
          <a:xfrm>
            <a:off x="3362324" y="6324597"/>
            <a:ext cx="2447926" cy="369332"/>
          </a:xfrm>
          <a:prstGeom prst="rect">
            <a:avLst/>
          </a:prstGeom>
          <a:noFill/>
        </p:spPr>
        <p:txBody>
          <a:bodyPr wrap="square" rtlCol="0">
            <a:spAutoFit/>
          </a:bodyPr>
          <a:lstStyle/>
          <a:p>
            <a:pPr algn="ctr"/>
            <a:r>
              <a:rPr lang="en-US" dirty="0" smtClean="0">
                <a:solidFill>
                  <a:schemeClr val="bg1"/>
                </a:solidFill>
              </a:rPr>
              <a:t>Invisible to Customer</a:t>
            </a:r>
            <a:endParaRPr lang="en-US" dirty="0">
              <a:solidFill>
                <a:schemeClr val="bg1"/>
              </a:solidFill>
            </a:endParaRPr>
          </a:p>
        </p:txBody>
      </p:sp>
    </p:spTree>
    <p:extLst>
      <p:ext uri="{BB962C8B-B14F-4D97-AF65-F5344CB8AC3E}">
        <p14:creationId xmlns:p14="http://schemas.microsoft.com/office/powerpoint/2010/main" val="26471628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b="1" dirty="0" smtClean="0"/>
              <a:t>Forms of Technical Debt</a:t>
            </a:r>
            <a:endParaRPr lang="en-US" sz="4400" b="1" dirty="0"/>
          </a:p>
        </p:txBody>
      </p:sp>
      <p:pic>
        <p:nvPicPr>
          <p:cNvPr id="3" name="Picture 2" descr="C:\Users\mplavcan\Desktop\techDebtQuadra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562100"/>
            <a:ext cx="64770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8810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Programming</a:t>
            </a:r>
            <a:endParaRPr lang="en-US" dirty="0"/>
          </a:p>
        </p:txBody>
      </p:sp>
      <p:sp>
        <p:nvSpPr>
          <p:cNvPr id="3" name="Text Placeholder 2"/>
          <p:cNvSpPr>
            <a:spLocks noGrp="1"/>
          </p:cNvSpPr>
          <p:nvPr>
            <p:ph type="body" idx="1"/>
          </p:nvPr>
        </p:nvSpPr>
        <p:spPr/>
        <p:txBody>
          <a:bodyPr/>
          <a:lstStyle/>
          <a:p>
            <a:r>
              <a:rPr lang="en-US" i="1" dirty="0" smtClean="0"/>
              <a:t>definition: </a:t>
            </a:r>
            <a:r>
              <a:rPr lang="en-US" dirty="0"/>
              <a:t>T</a:t>
            </a:r>
            <a:r>
              <a:rPr lang="en-US" dirty="0" smtClean="0"/>
              <a:t>wo programmers creating code collectively using a single computer</a:t>
            </a:r>
            <a:endParaRPr lang="en-US" dirty="0"/>
          </a:p>
        </p:txBody>
      </p:sp>
    </p:spTree>
    <p:extLst>
      <p:ext uri="{BB962C8B-B14F-4D97-AF65-F5344CB8AC3E}">
        <p14:creationId xmlns:p14="http://schemas.microsoft.com/office/powerpoint/2010/main" val="16476458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 Programming</a:t>
            </a:r>
            <a:endParaRPr lang="en-US" dirty="0"/>
          </a:p>
        </p:txBody>
      </p:sp>
      <p:sp>
        <p:nvSpPr>
          <p:cNvPr id="7" name="Content Placeholder 6"/>
          <p:cNvSpPr>
            <a:spLocks noGrp="1"/>
          </p:cNvSpPr>
          <p:nvPr>
            <p:ph sz="half" idx="1"/>
          </p:nvPr>
        </p:nvSpPr>
        <p:spPr/>
        <p:txBody>
          <a:bodyPr/>
          <a:lstStyle/>
          <a:p>
            <a:pPr marL="118872" indent="0">
              <a:buNone/>
            </a:pPr>
            <a:r>
              <a:rPr lang="en-US" u="sng" dirty="0" smtClean="0">
                <a:solidFill>
                  <a:schemeClr val="bg1"/>
                </a:solidFill>
              </a:rPr>
              <a:t>Roles:</a:t>
            </a:r>
          </a:p>
          <a:p>
            <a:r>
              <a:rPr lang="en-US" dirty="0" smtClean="0">
                <a:solidFill>
                  <a:schemeClr val="bg1"/>
                </a:solidFill>
              </a:rPr>
              <a:t>Driver</a:t>
            </a:r>
          </a:p>
          <a:p>
            <a:r>
              <a:rPr lang="en-US" dirty="0" smtClean="0">
                <a:solidFill>
                  <a:schemeClr val="bg1"/>
                </a:solidFill>
              </a:rPr>
              <a:t>Navigator</a:t>
            </a:r>
          </a:p>
          <a:p>
            <a:r>
              <a:rPr lang="en-US" dirty="0" smtClean="0">
                <a:solidFill>
                  <a:schemeClr val="bg1"/>
                </a:solidFill>
              </a:rPr>
              <a:t>Advisor (&gt;2 coders)</a:t>
            </a:r>
            <a:br>
              <a:rPr lang="en-US" dirty="0" smtClean="0">
                <a:solidFill>
                  <a:schemeClr val="bg1"/>
                </a:solidFill>
              </a:rPr>
            </a:br>
            <a:endParaRPr lang="en-US" dirty="0" smtClean="0">
              <a:solidFill>
                <a:schemeClr val="bg1"/>
              </a:solidFill>
            </a:endParaRPr>
          </a:p>
          <a:p>
            <a:pPr marL="118872" indent="0">
              <a:buNone/>
            </a:pPr>
            <a:r>
              <a:rPr lang="en-US" u="sng" dirty="0" smtClean="0">
                <a:solidFill>
                  <a:schemeClr val="bg1"/>
                </a:solidFill>
              </a:rPr>
              <a:t>Styles:</a:t>
            </a:r>
          </a:p>
          <a:p>
            <a:r>
              <a:rPr lang="en-US" dirty="0" smtClean="0">
                <a:solidFill>
                  <a:schemeClr val="bg1"/>
                </a:solidFill>
              </a:rPr>
              <a:t>Time Slot</a:t>
            </a:r>
          </a:p>
          <a:p>
            <a:r>
              <a:rPr lang="en-US" dirty="0" smtClean="0">
                <a:solidFill>
                  <a:schemeClr val="bg1"/>
                </a:solidFill>
              </a:rPr>
              <a:t>Ping-Pong</a:t>
            </a:r>
          </a:p>
          <a:p>
            <a:r>
              <a:rPr lang="en-US" dirty="0" smtClean="0">
                <a:solidFill>
                  <a:schemeClr val="bg1"/>
                </a:solidFill>
              </a:rPr>
              <a:t>Ball &amp; Board</a:t>
            </a:r>
            <a:endParaRPr lang="en-US" dirty="0">
              <a:solidFill>
                <a:schemeClr val="bg1"/>
              </a:solidFill>
            </a:endParaRPr>
          </a:p>
        </p:txBody>
      </p:sp>
      <p:pic>
        <p:nvPicPr>
          <p:cNvPr id="16" name="Content Placeholder 1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429125" y="2065721"/>
            <a:ext cx="3835733" cy="2153853"/>
          </a:xfrm>
        </p:spPr>
      </p:pic>
    </p:spTree>
    <p:extLst>
      <p:ext uri="{BB962C8B-B14F-4D97-AF65-F5344CB8AC3E}">
        <p14:creationId xmlns:p14="http://schemas.microsoft.com/office/powerpoint/2010/main" val="42660111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Pair Programming Tools</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52431" y="2042524"/>
            <a:ext cx="4637841" cy="3478381"/>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17482" r="17017"/>
          <a:stretch/>
        </p:blipFill>
        <p:spPr>
          <a:xfrm>
            <a:off x="1026797" y="3248024"/>
            <a:ext cx="3124729" cy="3107175"/>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8217" y="2962275"/>
            <a:ext cx="1453038" cy="3297674"/>
          </a:xfrm>
          <a:prstGeom prst="rect">
            <a:avLst/>
          </a:prstGeom>
        </p:spPr>
      </p:pic>
    </p:spTree>
    <p:extLst>
      <p:ext uri="{BB962C8B-B14F-4D97-AF65-F5344CB8AC3E}">
        <p14:creationId xmlns:p14="http://schemas.microsoft.com/office/powerpoint/2010/main" val="287177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3000"/>
                            </p:stCondLst>
                            <p:childTnLst>
                              <p:par>
                                <p:cTn id="13" presetID="10" presetClass="entr" presetSubtype="0" fill="hold" nodeType="afterEffect">
                                  <p:stCondLst>
                                    <p:cond delay="4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Pairing / Collective Ownership</a:t>
            </a:r>
            <a:endParaRPr lang="en-US" dirty="0"/>
          </a:p>
        </p:txBody>
      </p:sp>
      <p:sp>
        <p:nvSpPr>
          <p:cNvPr id="3" name="Content Placeholder 2"/>
          <p:cNvSpPr>
            <a:spLocks noGrp="1"/>
          </p:cNvSpPr>
          <p:nvPr>
            <p:ph sz="half" idx="1"/>
          </p:nvPr>
        </p:nvSpPr>
        <p:spPr/>
        <p:txBody>
          <a:bodyPr>
            <a:normAutofit/>
          </a:bodyPr>
          <a:lstStyle/>
          <a:p>
            <a:r>
              <a:rPr lang="en-US" dirty="0">
                <a:solidFill>
                  <a:schemeClr val="bg1"/>
                </a:solidFill>
              </a:rPr>
              <a:t>Design knowledge spread among the </a:t>
            </a:r>
            <a:r>
              <a:rPr lang="en-US" dirty="0" smtClean="0">
                <a:solidFill>
                  <a:schemeClr val="bg1"/>
                </a:solidFill>
              </a:rPr>
              <a:t>team</a:t>
            </a:r>
            <a:br>
              <a:rPr lang="en-US" dirty="0" smtClean="0">
                <a:solidFill>
                  <a:schemeClr val="bg1"/>
                </a:solidFill>
              </a:rPr>
            </a:br>
            <a:endParaRPr lang="en-US" dirty="0">
              <a:solidFill>
                <a:schemeClr val="bg1"/>
              </a:solidFill>
            </a:endParaRPr>
          </a:p>
          <a:p>
            <a:r>
              <a:rPr lang="en-US" dirty="0" smtClean="0">
                <a:solidFill>
                  <a:schemeClr val="bg1"/>
                </a:solidFill>
              </a:rPr>
              <a:t>Better software design</a:t>
            </a:r>
            <a:br>
              <a:rPr lang="en-US" dirty="0" smtClean="0">
                <a:solidFill>
                  <a:schemeClr val="bg1"/>
                </a:solidFill>
              </a:rPr>
            </a:br>
            <a:endParaRPr lang="en-US" dirty="0" smtClean="0">
              <a:solidFill>
                <a:schemeClr val="bg1"/>
              </a:solidFill>
            </a:endParaRPr>
          </a:p>
          <a:p>
            <a:r>
              <a:rPr lang="en-US" dirty="0" smtClean="0">
                <a:solidFill>
                  <a:schemeClr val="bg1"/>
                </a:solidFill>
              </a:rPr>
              <a:t>Fewer defects</a:t>
            </a:r>
          </a:p>
          <a:p>
            <a:pPr marL="118872" indent="0">
              <a:buNone/>
            </a:pPr>
            <a:endParaRPr lang="en-US" dirty="0">
              <a:solidFill>
                <a:schemeClr val="bg1"/>
              </a:solidFill>
            </a:endParaRPr>
          </a:p>
          <a:p>
            <a:r>
              <a:rPr lang="en-US" dirty="0" smtClean="0">
                <a:solidFill>
                  <a:schemeClr val="bg1"/>
                </a:solidFill>
              </a:rPr>
              <a:t>Diffusion of skills and techniques</a:t>
            </a:r>
            <a:endParaRPr lang="en-US" dirty="0">
              <a:solidFill>
                <a:schemeClr val="bg1"/>
              </a:solidFill>
            </a:endParaRPr>
          </a:p>
        </p:txBody>
      </p:sp>
      <p:pic>
        <p:nvPicPr>
          <p:cNvPr id="4" name="Content Placeholder 3"/>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2377281"/>
            <a:ext cx="4038600" cy="2692400"/>
          </a:xfrm>
        </p:spPr>
      </p:pic>
    </p:spTree>
    <p:extLst>
      <p:ext uri="{BB962C8B-B14F-4D97-AF65-F5344CB8AC3E}">
        <p14:creationId xmlns:p14="http://schemas.microsoft.com/office/powerpoint/2010/main" val="33433907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Technical Practices?</a:t>
            </a:r>
            <a:endParaRPr lang="en-US" dirty="0"/>
          </a:p>
        </p:txBody>
      </p:sp>
      <p:sp>
        <p:nvSpPr>
          <p:cNvPr id="3" name="Content Placeholder 2"/>
          <p:cNvSpPr>
            <a:spLocks noGrp="1"/>
          </p:cNvSpPr>
          <p:nvPr>
            <p:ph idx="1"/>
          </p:nvPr>
        </p:nvSpPr>
        <p:spPr/>
        <p:txBody>
          <a:bodyPr/>
          <a:lstStyle/>
          <a:p>
            <a:r>
              <a:rPr lang="en-US" dirty="0" smtClean="0">
                <a:solidFill>
                  <a:schemeClr val="bg1"/>
                </a:solidFill>
              </a:rPr>
              <a:t>There is a large variation in the ways to implement software</a:t>
            </a:r>
          </a:p>
          <a:p>
            <a:endParaRPr lang="en-US" dirty="0">
              <a:solidFill>
                <a:schemeClr val="bg1"/>
              </a:solidFill>
            </a:endParaRPr>
          </a:p>
          <a:p>
            <a:r>
              <a:rPr lang="en-US" dirty="0" smtClean="0">
                <a:solidFill>
                  <a:schemeClr val="bg1"/>
                </a:solidFill>
              </a:rPr>
              <a:t>A EE/CS degree does not impart all the knowledge necessary to do the job</a:t>
            </a:r>
            <a:br>
              <a:rPr lang="en-US" dirty="0" smtClean="0">
                <a:solidFill>
                  <a:schemeClr val="bg1"/>
                </a:solidFill>
              </a:rPr>
            </a:br>
            <a:r>
              <a:rPr lang="en-US" dirty="0" smtClean="0">
                <a:solidFill>
                  <a:schemeClr val="bg1"/>
                </a:solidFill>
              </a:rPr>
              <a:t>(It does lay a strong foundation.)</a:t>
            </a:r>
            <a:br>
              <a:rPr lang="en-US" dirty="0" smtClean="0">
                <a:solidFill>
                  <a:schemeClr val="bg1"/>
                </a:solidFill>
              </a:rPr>
            </a:br>
            <a:endParaRPr lang="en-US" dirty="0" smtClean="0">
              <a:solidFill>
                <a:schemeClr val="bg1"/>
              </a:solidFill>
            </a:endParaRPr>
          </a:p>
          <a:p>
            <a:r>
              <a:rPr lang="en-US" smtClean="0">
                <a:solidFill>
                  <a:schemeClr val="bg1"/>
                </a:solidFill>
              </a:rPr>
              <a:t>Peers </a:t>
            </a:r>
            <a:r>
              <a:rPr lang="en-US" dirty="0" smtClean="0">
                <a:solidFill>
                  <a:schemeClr val="bg1"/>
                </a:solidFill>
              </a:rPr>
              <a:t>are your best source of education and feedback</a:t>
            </a:r>
            <a:endParaRPr lang="en-US" dirty="0">
              <a:solidFill>
                <a:schemeClr val="bg1"/>
              </a:solidFill>
            </a:endParaRPr>
          </a:p>
        </p:txBody>
      </p:sp>
    </p:spTree>
    <p:extLst>
      <p:ext uri="{BB962C8B-B14F-4D97-AF65-F5344CB8AC3E}">
        <p14:creationId xmlns:p14="http://schemas.microsoft.com/office/powerpoint/2010/main" val="2872237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Tree>
    <p:extLst>
      <p:ext uri="{BB962C8B-B14F-4D97-AF65-F5344CB8AC3E}">
        <p14:creationId xmlns:p14="http://schemas.microsoft.com/office/powerpoint/2010/main" val="11190134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Cleanup Exercise</a:t>
            </a:r>
            <a:endParaRPr lang="en-US" dirty="0"/>
          </a:p>
        </p:txBody>
      </p:sp>
      <p:sp>
        <p:nvSpPr>
          <p:cNvPr id="4" name="Content Placeholder 3"/>
          <p:cNvSpPr>
            <a:spLocks noGrp="1"/>
          </p:cNvSpPr>
          <p:nvPr>
            <p:ph sz="half" idx="1"/>
          </p:nvPr>
        </p:nvSpPr>
        <p:spPr>
          <a:xfrm>
            <a:off x="457200" y="1752600"/>
            <a:ext cx="4038600" cy="4623816"/>
          </a:xfrm>
        </p:spPr>
        <p:txBody>
          <a:bodyPr/>
          <a:lstStyle/>
          <a:p>
            <a:pPr marL="118872" indent="0">
              <a:buNone/>
            </a:pPr>
            <a:r>
              <a:rPr lang="en-US" dirty="0" smtClean="0">
                <a:solidFill>
                  <a:schemeClr val="bg1"/>
                </a:solidFill>
              </a:rPr>
              <a:t>First </a:t>
            </a:r>
            <a:r>
              <a:rPr lang="en-US" dirty="0">
                <a:solidFill>
                  <a:schemeClr val="bg1"/>
                </a:solidFill>
              </a:rPr>
              <a:t>Pass</a:t>
            </a:r>
            <a:r>
              <a:rPr lang="en-US" dirty="0" smtClean="0">
                <a:solidFill>
                  <a:schemeClr val="bg1"/>
                </a:solidFill>
              </a:rPr>
              <a:t>:</a:t>
            </a:r>
            <a:br>
              <a:rPr lang="en-US" dirty="0" smtClean="0">
                <a:solidFill>
                  <a:schemeClr val="bg1"/>
                </a:solidFill>
              </a:rPr>
            </a:br>
            <a:r>
              <a:rPr lang="en-US" dirty="0" smtClean="0">
                <a:solidFill>
                  <a:schemeClr val="bg1"/>
                </a:solidFill>
              </a:rPr>
              <a:t> “Clean Up Code”</a:t>
            </a:r>
          </a:p>
          <a:p>
            <a:pPr marL="118872" indent="0">
              <a:buNone/>
            </a:pPr>
            <a:endParaRPr lang="en-US" dirty="0" smtClean="0">
              <a:solidFill>
                <a:schemeClr val="bg1"/>
              </a:solidFill>
            </a:endParaRPr>
          </a:p>
          <a:p>
            <a:r>
              <a:rPr lang="en-US" dirty="0" smtClean="0">
                <a:solidFill>
                  <a:schemeClr val="bg1"/>
                </a:solidFill>
              </a:rPr>
              <a:t>No Restrictions</a:t>
            </a:r>
            <a:endParaRPr lang="en-US" dirty="0">
              <a:solidFill>
                <a:schemeClr val="bg1"/>
              </a:solidFill>
            </a:endParaRPr>
          </a:p>
        </p:txBody>
      </p:sp>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48200" y="1828800"/>
            <a:ext cx="4038600" cy="3028950"/>
          </a:xfrm>
        </p:spPr>
      </p:pic>
      <p:sp>
        <p:nvSpPr>
          <p:cNvPr id="5" name="TextBox 4"/>
          <p:cNvSpPr txBox="1"/>
          <p:nvPr/>
        </p:nvSpPr>
        <p:spPr>
          <a:xfrm>
            <a:off x="685800" y="5695950"/>
            <a:ext cx="8001000" cy="1200329"/>
          </a:xfrm>
          <a:prstGeom prst="rect">
            <a:avLst/>
          </a:prstGeom>
          <a:noFill/>
        </p:spPr>
        <p:txBody>
          <a:bodyPr wrap="square" rtlCol="0">
            <a:spAutoFit/>
          </a:bodyPr>
          <a:lstStyle/>
          <a:p>
            <a:r>
              <a:rPr lang="en-US" sz="2400" dirty="0">
                <a:solidFill>
                  <a:schemeClr val="bg1"/>
                </a:solidFill>
                <a:hlinkClick r:id="rId4"/>
              </a:rPr>
              <a:t>https://</a:t>
            </a:r>
            <a:r>
              <a:rPr lang="en-US" sz="2400" dirty="0" smtClean="0">
                <a:solidFill>
                  <a:schemeClr val="bg1"/>
                </a:solidFill>
                <a:hlinkClick r:id="rId4"/>
              </a:rPr>
              <a:t>github.com/emilybache/Tennis-Refactoring-Kata</a:t>
            </a:r>
            <a:r>
              <a:rPr lang="en-US" sz="2400" dirty="0" smtClean="0">
                <a:solidFill>
                  <a:schemeClr val="bg1"/>
                </a:solidFill>
              </a:rPr>
              <a:t/>
            </a:r>
            <a:br>
              <a:rPr lang="en-US" sz="2400" dirty="0" smtClean="0">
                <a:solidFill>
                  <a:schemeClr val="bg1"/>
                </a:solidFill>
              </a:rPr>
            </a:br>
            <a:r>
              <a:rPr lang="en-US" sz="2400" dirty="0" smtClean="0">
                <a:solidFill>
                  <a:schemeClr val="bg1"/>
                </a:solidFill>
                <a:hlinkClick r:id="rId5"/>
              </a:rPr>
              <a:t>http://goto/tenniskata</a:t>
            </a:r>
            <a:endParaRPr lang="en-US" sz="2400" dirty="0" smtClean="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7765409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Text Placeholder 2"/>
          <p:cNvSpPr>
            <a:spLocks noGrp="1"/>
          </p:cNvSpPr>
          <p:nvPr>
            <p:ph type="body" idx="1"/>
          </p:nvPr>
        </p:nvSpPr>
        <p:spPr/>
        <p:txBody>
          <a:bodyPr/>
          <a:lstStyle/>
          <a:p>
            <a:r>
              <a:rPr lang="en-US" sz="1600" i="1" dirty="0" smtClean="0"/>
              <a:t>definition:</a:t>
            </a:r>
            <a:r>
              <a:rPr lang="en-US" i="1" dirty="0" smtClean="0"/>
              <a:t> </a:t>
            </a:r>
            <a:r>
              <a:rPr lang="en-US" dirty="0" smtClean="0"/>
              <a:t>Reorganizing code </a:t>
            </a:r>
            <a:r>
              <a:rPr lang="en-US" b="1" u="sng" dirty="0" smtClean="0"/>
              <a:t>while preserving its original behavior</a:t>
            </a:r>
            <a:r>
              <a:rPr lang="en-US" dirty="0" smtClean="0"/>
              <a:t>.</a:t>
            </a:r>
            <a:endParaRPr lang="en-US" dirty="0"/>
          </a:p>
        </p:txBody>
      </p:sp>
    </p:spTree>
    <p:extLst>
      <p:ext uri="{BB962C8B-B14F-4D97-AF65-F5344CB8AC3E}">
        <p14:creationId xmlns:p14="http://schemas.microsoft.com/office/powerpoint/2010/main" val="24749530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Users\mplavcan\Desktop\Doc\Agile Development\SOLID Coding Techniques\Rubiks Cube Piec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609600"/>
            <a:ext cx="6197600" cy="4648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5257800"/>
            <a:ext cx="7910840" cy="1015663"/>
          </a:xfrm>
          <a:prstGeom prst="rect">
            <a:avLst/>
          </a:prstGeom>
          <a:noFill/>
        </p:spPr>
        <p:txBody>
          <a:bodyPr wrap="square" rtlCol="0">
            <a:spAutoFit/>
          </a:bodyPr>
          <a:lstStyle/>
          <a:p>
            <a:pPr algn="ctr"/>
            <a:r>
              <a:rPr lang="en-US" sz="4000" dirty="0" smtClean="0">
                <a:solidFill>
                  <a:schemeClr val="bg1"/>
                </a:solidFill>
                <a:latin typeface="Times New Roman" pitchFamily="18" charset="0"/>
                <a:cs typeface="Times New Roman" pitchFamily="18" charset="0"/>
              </a:rPr>
              <a:t>REFACTORING</a:t>
            </a:r>
          </a:p>
          <a:p>
            <a:pPr algn="ctr"/>
            <a:r>
              <a:rPr lang="en-US" sz="2000" dirty="0" smtClean="0">
                <a:solidFill>
                  <a:schemeClr val="bg1"/>
                </a:solidFill>
                <a:latin typeface="Arial" pitchFamily="34" charset="0"/>
                <a:cs typeface="Arial" pitchFamily="34" charset="0"/>
              </a:rPr>
              <a:t>When Adding A New Feature Isn’t An Option Right Now.</a:t>
            </a:r>
            <a:endParaRPr lang="en-US"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730219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Responsibility Principle</a:t>
            </a:r>
            <a:endParaRPr lang="en-US" dirty="0"/>
          </a:p>
        </p:txBody>
      </p:sp>
      <p:sp>
        <p:nvSpPr>
          <p:cNvPr id="3" name="Text Placeholder 2"/>
          <p:cNvSpPr>
            <a:spLocks noGrp="1"/>
          </p:cNvSpPr>
          <p:nvPr>
            <p:ph type="body" idx="1"/>
          </p:nvPr>
        </p:nvSpPr>
        <p:spPr/>
        <p:txBody>
          <a:bodyPr/>
          <a:lstStyle/>
          <a:p>
            <a:r>
              <a:rPr lang="en-US" i="1" dirty="0" smtClean="0"/>
              <a:t>definition</a:t>
            </a:r>
            <a:r>
              <a:rPr lang="en-US" dirty="0" smtClean="0"/>
              <a:t>: Code should only have a single reason to change.</a:t>
            </a:r>
            <a:endParaRPr lang="en-US" dirty="0"/>
          </a:p>
        </p:txBody>
      </p:sp>
    </p:spTree>
    <p:extLst>
      <p:ext uri="{BB962C8B-B14F-4D97-AF65-F5344CB8AC3E}">
        <p14:creationId xmlns:p14="http://schemas.microsoft.com/office/powerpoint/2010/main" val="915378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Single Responsibility</a:t>
            </a:r>
            <a:endParaRPr lang="en-US" sz="2800" dirty="0"/>
          </a:p>
        </p:txBody>
      </p:sp>
      <p:sp>
        <p:nvSpPr>
          <p:cNvPr id="5" name="Content Placeholder 4"/>
          <p:cNvSpPr>
            <a:spLocks noGrp="1"/>
          </p:cNvSpPr>
          <p:nvPr>
            <p:ph idx="1"/>
          </p:nvPr>
        </p:nvSpPr>
        <p:spPr/>
        <p:txBody>
          <a:bodyPr>
            <a:normAutofit/>
          </a:bodyPr>
          <a:lstStyle/>
          <a:p>
            <a:pPr marL="118872" indent="0">
              <a:buNone/>
            </a:pPr>
            <a:r>
              <a:rPr lang="en-US" sz="2000" b="1" dirty="0" smtClean="0">
                <a:solidFill>
                  <a:srgbClr val="FF0000"/>
                </a:solidFill>
                <a:latin typeface="Courier New" pitchFamily="49" charset="0"/>
                <a:cs typeface="Courier New" pitchFamily="49" charset="0"/>
              </a:rPr>
              <a:t>// The “And” in the name is </a:t>
            </a:r>
            <a:br>
              <a:rPr lang="en-US" sz="2000" b="1" dirty="0" smtClean="0">
                <a:solidFill>
                  <a:srgbClr val="FF0000"/>
                </a:solidFill>
                <a:latin typeface="Courier New" pitchFamily="49" charset="0"/>
                <a:cs typeface="Courier New" pitchFamily="49" charset="0"/>
              </a:rPr>
            </a:br>
            <a:r>
              <a:rPr lang="en-US" sz="2000" b="1" dirty="0" smtClean="0">
                <a:solidFill>
                  <a:srgbClr val="FF0000"/>
                </a:solidFill>
                <a:latin typeface="Courier New" pitchFamily="49" charset="0"/>
                <a:cs typeface="Courier New" pitchFamily="49" charset="0"/>
              </a:rPr>
              <a:t>// a dead giveaway:</a:t>
            </a:r>
          </a:p>
          <a:p>
            <a:pPr marL="118872" indent="0">
              <a:buNone/>
            </a:pPr>
            <a:r>
              <a:rPr lang="en-US" sz="2000" b="1" dirty="0" smtClean="0">
                <a:solidFill>
                  <a:srgbClr val="FF0000"/>
                </a:solidFill>
                <a:latin typeface="Courier New" pitchFamily="49" charset="0"/>
                <a:cs typeface="Courier New" pitchFamily="49" charset="0"/>
              </a:rPr>
              <a:t>//   This method does two things!</a:t>
            </a:r>
          </a:p>
          <a:p>
            <a:pPr marL="118872" indent="0">
              <a:buNone/>
            </a:pPr>
            <a:r>
              <a:rPr lang="en-US" sz="1300" b="1" dirty="0">
                <a:solidFill>
                  <a:srgbClr val="0070C0"/>
                </a:solidFill>
                <a:latin typeface="Courier New" pitchFamily="49" charset="0"/>
                <a:cs typeface="Courier New" pitchFamily="49" charset="0"/>
              </a:rPr>
              <a:t>void</a:t>
            </a:r>
            <a:r>
              <a:rPr lang="en-US" sz="1300" dirty="0">
                <a:latin typeface="Courier New" pitchFamily="49" charset="0"/>
                <a:cs typeface="Courier New" pitchFamily="49" charset="0"/>
              </a:rPr>
              <a:t> </a:t>
            </a:r>
            <a:r>
              <a:rPr lang="en-US" sz="1300" dirty="0" err="1" smtClean="0">
                <a:latin typeface="Courier New" pitchFamily="49" charset="0"/>
                <a:cs typeface="Courier New" pitchFamily="49" charset="0"/>
              </a:rPr>
              <a:t>findItemAndInsertIntoDataBase</a:t>
            </a:r>
            <a:r>
              <a:rPr lang="en-US" sz="1300" dirty="0" smtClean="0">
                <a:latin typeface="Courier New" pitchFamily="49" charset="0"/>
                <a:cs typeface="Courier New" pitchFamily="49" charset="0"/>
              </a:rPr>
              <a:t>(</a:t>
            </a:r>
            <a:br>
              <a:rPr lang="en-US" sz="1300" dirty="0" smtClean="0">
                <a:latin typeface="Courier New" pitchFamily="49" charset="0"/>
                <a:cs typeface="Courier New" pitchFamily="49" charset="0"/>
              </a:rPr>
            </a:br>
            <a:r>
              <a:rPr lang="en-US" sz="1300" dirty="0" smtClean="0">
                <a:latin typeface="Courier New" pitchFamily="49" charset="0"/>
                <a:cs typeface="Courier New" pitchFamily="49" charset="0"/>
              </a:rPr>
              <a:t>   </a:t>
            </a:r>
            <a:r>
              <a:rPr lang="en-US" sz="1300" b="1" dirty="0" err="1" smtClean="0">
                <a:solidFill>
                  <a:srgbClr val="0070C0"/>
                </a:solidFill>
                <a:latin typeface="Courier New" pitchFamily="49" charset="0"/>
                <a:cs typeface="Courier New" pitchFamily="49" charset="0"/>
              </a:rPr>
              <a:t>DBObject</a:t>
            </a:r>
            <a:r>
              <a:rPr lang="en-US" sz="1300" dirty="0" smtClean="0">
                <a:solidFill>
                  <a:srgbClr val="0070C0"/>
                </a:solidFill>
                <a:latin typeface="Courier New" pitchFamily="49" charset="0"/>
                <a:cs typeface="Courier New" pitchFamily="49" charset="0"/>
              </a:rPr>
              <a:t> </a:t>
            </a:r>
            <a:r>
              <a:rPr lang="en-US" sz="1300" dirty="0" smtClean="0">
                <a:latin typeface="Courier New" pitchFamily="49" charset="0"/>
                <a:cs typeface="Courier New" pitchFamily="49" charset="0"/>
              </a:rPr>
              <a:t>object,</a:t>
            </a:r>
          </a:p>
          <a:p>
            <a:pPr marL="118872" indent="0">
              <a:buNone/>
            </a:pPr>
            <a:r>
              <a:rPr lang="en-US" sz="1300" dirty="0" smtClean="0">
                <a:latin typeface="Courier New" pitchFamily="49" charset="0"/>
                <a:cs typeface="Courier New" pitchFamily="49" charset="0"/>
              </a:rPr>
              <a:t>   </a:t>
            </a:r>
            <a:r>
              <a:rPr lang="en-US" sz="1300" b="1" dirty="0" smtClean="0">
                <a:solidFill>
                  <a:srgbClr val="0070C0"/>
                </a:solidFill>
                <a:latin typeface="Courier New" pitchFamily="49" charset="0"/>
                <a:cs typeface="Courier New" pitchFamily="49" charset="0"/>
              </a:rPr>
              <a:t>List</a:t>
            </a:r>
            <a:r>
              <a:rPr lang="en-US" sz="1300" dirty="0" smtClean="0">
                <a:latin typeface="Courier New" pitchFamily="49" charset="0"/>
                <a:cs typeface="Courier New" pitchFamily="49" charset="0"/>
              </a:rPr>
              <a:t>&lt;</a:t>
            </a:r>
            <a:r>
              <a:rPr lang="en-US" sz="1300" b="1" dirty="0" err="1" smtClean="0">
                <a:solidFill>
                  <a:srgbClr val="0070C0"/>
                </a:solidFill>
                <a:latin typeface="Courier New" pitchFamily="49" charset="0"/>
                <a:cs typeface="Courier New" pitchFamily="49" charset="0"/>
              </a:rPr>
              <a:t>DBObject</a:t>
            </a:r>
            <a:r>
              <a:rPr lang="en-US" sz="1300" dirty="0" smtClean="0">
                <a:latin typeface="Courier New" pitchFamily="49" charset="0"/>
                <a:cs typeface="Courier New" pitchFamily="49" charset="0"/>
              </a:rPr>
              <a:t>&gt; </a:t>
            </a:r>
            <a:r>
              <a:rPr lang="en-US" sz="1300" dirty="0" err="1" smtClean="0">
                <a:latin typeface="Courier New" pitchFamily="49" charset="0"/>
                <a:cs typeface="Courier New" pitchFamily="49" charset="0"/>
              </a:rPr>
              <a:t>incoming_items</a:t>
            </a:r>
            <a:r>
              <a:rPr lang="en-US" sz="1300" dirty="0" smtClean="0">
                <a:latin typeface="Courier New" pitchFamily="49" charset="0"/>
                <a:cs typeface="Courier New" pitchFamily="49" charset="0"/>
              </a:rPr>
              <a:t>,</a:t>
            </a:r>
            <a:endParaRPr lang="en-US" sz="1300" b="1" dirty="0" smtClean="0">
              <a:solidFill>
                <a:srgbClr val="0070C0"/>
              </a:solidFill>
              <a:latin typeface="Courier New" pitchFamily="49" charset="0"/>
              <a:cs typeface="Courier New" pitchFamily="49" charset="0"/>
            </a:endParaRPr>
          </a:p>
          <a:p>
            <a:pPr marL="118872" indent="0">
              <a:buNone/>
            </a:pPr>
            <a:r>
              <a:rPr lang="en-US" sz="1300" b="1" dirty="0" smtClean="0">
                <a:solidFill>
                  <a:srgbClr val="0070C0"/>
                </a:solidFill>
                <a:latin typeface="Courier New" pitchFamily="49" charset="0"/>
                <a:cs typeface="Courier New" pitchFamily="49" charset="0"/>
              </a:rPr>
              <a:t>   </a:t>
            </a:r>
            <a:r>
              <a:rPr lang="en-US" sz="1300" b="1" dirty="0" err="1" smtClean="0">
                <a:solidFill>
                  <a:srgbClr val="0070C0"/>
                </a:solidFill>
                <a:latin typeface="Courier New" pitchFamily="49" charset="0"/>
                <a:cs typeface="Courier New" pitchFamily="49" charset="0"/>
              </a:rPr>
              <a:t>backendDb</a:t>
            </a:r>
            <a:r>
              <a:rPr lang="en-US" sz="1300" b="1" dirty="0" smtClean="0">
                <a:solidFill>
                  <a:srgbClr val="0070C0"/>
                </a:solidFill>
                <a:latin typeface="Courier New" pitchFamily="49" charset="0"/>
                <a:cs typeface="Courier New" pitchFamily="49" charset="0"/>
              </a:rPr>
              <a:t> </a:t>
            </a:r>
            <a:r>
              <a:rPr lang="en-US" sz="1300" dirty="0" smtClean="0">
                <a:latin typeface="Courier New" pitchFamily="49" charset="0"/>
                <a:cs typeface="Courier New" pitchFamily="49" charset="0"/>
              </a:rPr>
              <a:t>server)</a:t>
            </a:r>
          </a:p>
          <a:p>
            <a:pPr marL="118872" indent="0">
              <a:buNone/>
            </a:pPr>
            <a:r>
              <a:rPr lang="en-US" sz="1300" dirty="0" smtClean="0">
                <a:latin typeface="Courier New" pitchFamily="49" charset="0"/>
                <a:cs typeface="Courier New" pitchFamily="49" charset="0"/>
              </a:rPr>
              <a:t>{</a:t>
            </a:r>
          </a:p>
          <a:p>
            <a:pPr marL="118872" indent="0">
              <a:buNone/>
            </a:pPr>
            <a:r>
              <a:rPr lang="en-US" sz="1300" dirty="0">
                <a:latin typeface="Courier New" pitchFamily="49" charset="0"/>
                <a:cs typeface="Courier New" pitchFamily="49" charset="0"/>
              </a:rPr>
              <a:t> </a:t>
            </a:r>
            <a:r>
              <a:rPr lang="en-US" sz="1300" dirty="0" smtClean="0">
                <a:latin typeface="Courier New" pitchFamily="49" charset="0"/>
                <a:cs typeface="Courier New" pitchFamily="49" charset="0"/>
              </a:rPr>
              <a:t>  </a:t>
            </a:r>
            <a:r>
              <a:rPr lang="en-US" sz="1300" b="1" dirty="0" err="1" smtClean="0">
                <a:solidFill>
                  <a:srgbClr val="0070C0"/>
                </a:solidFill>
                <a:latin typeface="Courier New" pitchFamily="49" charset="0"/>
                <a:cs typeface="Courier New" pitchFamily="49" charset="0"/>
              </a:rPr>
              <a:t>int</a:t>
            </a: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search_index</a:t>
            </a:r>
            <a:r>
              <a:rPr lang="en-US" sz="1300" dirty="0" smtClean="0">
                <a:latin typeface="Courier New" pitchFamily="49" charset="0"/>
                <a:cs typeface="Courier New" pitchFamily="49" charset="0"/>
              </a:rPr>
              <a:t> =     </a:t>
            </a:r>
            <a:br>
              <a:rPr lang="en-US" sz="1300" dirty="0" smtClean="0">
                <a:latin typeface="Courier New" pitchFamily="49" charset="0"/>
                <a:cs typeface="Courier New" pitchFamily="49" charset="0"/>
              </a:rPr>
            </a:b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incoming_items.lastIndexOf</a:t>
            </a:r>
            <a:r>
              <a:rPr lang="en-US" sz="1300" dirty="0" smtClean="0">
                <a:latin typeface="Courier New" pitchFamily="49" charset="0"/>
                <a:cs typeface="Courier New" pitchFamily="49" charset="0"/>
              </a:rPr>
              <a:t>(object);</a:t>
            </a:r>
            <a:endParaRPr lang="en-US" sz="1300" dirty="0">
              <a:latin typeface="Courier New" pitchFamily="49" charset="0"/>
              <a:cs typeface="Courier New" pitchFamily="49" charset="0"/>
            </a:endParaRPr>
          </a:p>
          <a:p>
            <a:pPr marL="118872" indent="0">
              <a:buNone/>
            </a:pPr>
            <a:r>
              <a:rPr lang="en-US" sz="1300" b="1" dirty="0">
                <a:solidFill>
                  <a:srgbClr val="0070C0"/>
                </a:solidFill>
                <a:latin typeface="Courier New" pitchFamily="49" charset="0"/>
                <a:cs typeface="Courier New" pitchFamily="49" charset="0"/>
              </a:rPr>
              <a:t>   </a:t>
            </a:r>
            <a:r>
              <a:rPr lang="en-US" sz="1300" b="1" dirty="0" smtClean="0">
                <a:solidFill>
                  <a:srgbClr val="0070C0"/>
                </a:solidFill>
                <a:latin typeface="Courier New" pitchFamily="49" charset="0"/>
                <a:cs typeface="Courier New" pitchFamily="49" charset="0"/>
              </a:rPr>
              <a:t>if</a:t>
            </a: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search_index</a:t>
            </a:r>
            <a:r>
              <a:rPr lang="en-US" sz="1300" dirty="0" smtClean="0">
                <a:latin typeface="Courier New" pitchFamily="49" charset="0"/>
                <a:cs typeface="Courier New" pitchFamily="49" charset="0"/>
              </a:rPr>
              <a:t> &lt;= </a:t>
            </a:r>
            <a:r>
              <a:rPr lang="en-US" sz="1300" dirty="0" err="1" smtClean="0">
                <a:latin typeface="Courier New" pitchFamily="49" charset="0"/>
                <a:cs typeface="Courier New" pitchFamily="49" charset="0"/>
              </a:rPr>
              <a:t>incoming_items.size</a:t>
            </a:r>
            <a:r>
              <a:rPr lang="en-US" sz="1300" dirty="0" smtClean="0">
                <a:latin typeface="Courier New" pitchFamily="49" charset="0"/>
                <a:cs typeface="Courier New" pitchFamily="49" charset="0"/>
              </a:rPr>
              <a:t>()) {</a:t>
            </a:r>
          </a:p>
          <a:p>
            <a:pPr marL="118872" indent="0">
              <a:buNone/>
            </a:pPr>
            <a:r>
              <a:rPr lang="en-US" sz="1300" dirty="0">
                <a:latin typeface="Courier New" pitchFamily="49" charset="0"/>
                <a:cs typeface="Courier New" pitchFamily="49" charset="0"/>
              </a:rPr>
              <a:t> </a:t>
            </a:r>
            <a:r>
              <a:rPr lang="en-US" sz="1300" dirty="0" smtClean="0">
                <a:latin typeface="Courier New" pitchFamily="49" charset="0"/>
                <a:cs typeface="Courier New" pitchFamily="49" charset="0"/>
              </a:rPr>
              <a:t>     </a:t>
            </a:r>
            <a:r>
              <a:rPr lang="en-US" sz="1300" b="1" dirty="0" err="1" smtClean="0">
                <a:solidFill>
                  <a:srgbClr val="0070C0"/>
                </a:solidFill>
                <a:latin typeface="Courier New" pitchFamily="49" charset="0"/>
                <a:cs typeface="Courier New" pitchFamily="49" charset="0"/>
              </a:rPr>
              <a:t>DBObject</a:t>
            </a:r>
            <a:r>
              <a:rPr lang="en-US" sz="1300" dirty="0" smtClean="0">
                <a:solidFill>
                  <a:srgbClr val="0070C0"/>
                </a:solidFill>
                <a:latin typeface="Courier New" pitchFamily="49" charset="0"/>
                <a:cs typeface="Courier New" pitchFamily="49" charset="0"/>
              </a:rPr>
              <a:t> </a:t>
            </a:r>
            <a:r>
              <a:rPr lang="en-US" sz="1300" dirty="0" smtClean="0">
                <a:latin typeface="Courier New" pitchFamily="49" charset="0"/>
                <a:cs typeface="Courier New" pitchFamily="49" charset="0"/>
              </a:rPr>
              <a:t>item = </a:t>
            </a:r>
            <a:r>
              <a:rPr lang="en-US" sz="1300" dirty="0" err="1" smtClean="0">
                <a:latin typeface="Courier New" pitchFamily="49" charset="0"/>
                <a:cs typeface="Courier New" pitchFamily="49" charset="0"/>
              </a:rPr>
              <a:t>incoming_items.get</a:t>
            </a:r>
            <a:r>
              <a:rPr lang="en-US" sz="1300" dirty="0" smtClean="0">
                <a:latin typeface="Courier New" pitchFamily="49" charset="0"/>
                <a:cs typeface="Courier New" pitchFamily="49" charset="0"/>
              </a:rPr>
              <a:t>(</a:t>
            </a:r>
            <a:r>
              <a:rPr lang="en-US" sz="1300" dirty="0" err="1" smtClean="0">
                <a:latin typeface="Courier New" pitchFamily="49" charset="0"/>
                <a:cs typeface="Courier New" pitchFamily="49" charset="0"/>
              </a:rPr>
              <a:t>search_index</a:t>
            </a:r>
            <a:r>
              <a:rPr lang="en-US" sz="1300" dirty="0" smtClean="0">
                <a:latin typeface="Courier New" pitchFamily="49" charset="0"/>
                <a:cs typeface="Courier New" pitchFamily="49" charset="0"/>
              </a:rPr>
              <a:t>);</a:t>
            </a:r>
          </a:p>
          <a:p>
            <a:pPr marL="118872" indent="0">
              <a:buNone/>
            </a:pP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server.insertRecord</a:t>
            </a:r>
            <a:r>
              <a:rPr lang="en-US" sz="1300" dirty="0" smtClean="0">
                <a:latin typeface="Courier New" pitchFamily="49" charset="0"/>
                <a:cs typeface="Courier New" pitchFamily="49" charset="0"/>
              </a:rPr>
              <a:t>(item);</a:t>
            </a:r>
            <a:endParaRPr lang="en-US" sz="1300" dirty="0">
              <a:latin typeface="Courier New" pitchFamily="49" charset="0"/>
              <a:cs typeface="Courier New" pitchFamily="49" charset="0"/>
            </a:endParaRPr>
          </a:p>
          <a:p>
            <a:pPr marL="118872" indent="0">
              <a:buNone/>
            </a:pPr>
            <a:r>
              <a:rPr lang="en-US" sz="1300" dirty="0" smtClean="0">
                <a:latin typeface="Courier New" pitchFamily="49" charset="0"/>
                <a:cs typeface="Courier New" pitchFamily="49" charset="0"/>
              </a:rPr>
              <a:t>   }</a:t>
            </a:r>
            <a:r>
              <a:rPr lang="en-US" sz="1300" dirty="0">
                <a:latin typeface="Courier New" pitchFamily="49" charset="0"/>
                <a:cs typeface="Courier New" pitchFamily="49" charset="0"/>
              </a:rPr>
              <a:t/>
            </a:r>
            <a:br>
              <a:rPr lang="en-US" sz="1300" dirty="0">
                <a:latin typeface="Courier New" pitchFamily="49" charset="0"/>
                <a:cs typeface="Courier New" pitchFamily="49" charset="0"/>
              </a:rPr>
            </a:br>
            <a:r>
              <a:rPr lang="en-US" sz="1300" dirty="0">
                <a:latin typeface="Courier New" pitchFamily="49" charset="0"/>
                <a:cs typeface="Courier New" pitchFamily="49" charset="0"/>
              </a:rPr>
              <a:t>}</a:t>
            </a:r>
          </a:p>
          <a:p>
            <a:pPr marL="118872" indent="0">
              <a:buNone/>
            </a:pPr>
            <a:endParaRPr lang="en-US" sz="1300" dirty="0"/>
          </a:p>
        </p:txBody>
      </p:sp>
      <p:sp>
        <p:nvSpPr>
          <p:cNvPr id="6" name="Text Placeholder 5"/>
          <p:cNvSpPr>
            <a:spLocks noGrp="1"/>
          </p:cNvSpPr>
          <p:nvPr>
            <p:ph type="body" sz="half" idx="2"/>
          </p:nvPr>
        </p:nvSpPr>
        <p:spPr/>
        <p:txBody>
          <a:bodyPr>
            <a:normAutofit lnSpcReduction="10000"/>
          </a:bodyPr>
          <a:lstStyle/>
          <a:p>
            <a:r>
              <a:rPr lang="en-US" b="1" u="sng" dirty="0" smtClean="0"/>
              <a:t>Code should only have a single reason to change.</a:t>
            </a:r>
            <a:r>
              <a:rPr lang="en-US" dirty="0" smtClean="0"/>
              <a:t/>
            </a:r>
            <a:br>
              <a:rPr lang="en-US" dirty="0" smtClean="0"/>
            </a:br>
            <a:r>
              <a:rPr lang="en-US" dirty="0" smtClean="0"/>
              <a:t/>
            </a:r>
            <a:br>
              <a:rPr lang="en-US" dirty="0" smtClean="0"/>
            </a:br>
            <a:r>
              <a:rPr lang="en-US" dirty="0" smtClean="0"/>
              <a:t>This applies to:</a:t>
            </a:r>
          </a:p>
          <a:p>
            <a:pPr marL="285750" indent="-285750">
              <a:buFont typeface="Arial" pitchFamily="34" charset="0"/>
              <a:buChar char="•"/>
            </a:pPr>
            <a:r>
              <a:rPr lang="en-US" dirty="0" smtClean="0"/>
              <a:t>Classes</a:t>
            </a:r>
          </a:p>
          <a:p>
            <a:pPr marL="285750" indent="-285750">
              <a:buFont typeface="Arial" pitchFamily="34" charset="0"/>
              <a:buChar char="•"/>
            </a:pPr>
            <a:r>
              <a:rPr lang="en-US" dirty="0" smtClean="0"/>
              <a:t>Methods</a:t>
            </a:r>
          </a:p>
          <a:p>
            <a:pPr marL="285750" indent="-285750">
              <a:buFont typeface="Arial" pitchFamily="34" charset="0"/>
              <a:buChar char="•"/>
            </a:pPr>
            <a:r>
              <a:rPr lang="en-US" dirty="0" smtClean="0"/>
              <a:t>Data objects</a:t>
            </a:r>
          </a:p>
          <a:p>
            <a:endParaRPr lang="en-US" dirty="0"/>
          </a:p>
          <a:p>
            <a:r>
              <a:rPr lang="en-US" dirty="0" smtClean="0"/>
              <a:t>Code that has multiple responsibilities should be split into multiple parts.</a:t>
            </a:r>
            <a:br>
              <a:rPr lang="en-US" dirty="0" smtClean="0"/>
            </a:br>
            <a:r>
              <a:rPr lang="en-US" dirty="0" smtClean="0"/>
              <a:t/>
            </a:r>
            <a:br>
              <a:rPr lang="en-US" dirty="0" smtClean="0"/>
            </a:br>
            <a:r>
              <a:rPr lang="en-US" i="1" dirty="0" smtClean="0"/>
              <a:t>Caveat: Still must avoid duplication, parallel hierarchies</a:t>
            </a:r>
            <a:br>
              <a:rPr lang="en-US" i="1" dirty="0" smtClean="0"/>
            </a:br>
            <a:r>
              <a:rPr lang="en-US" i="1" dirty="0" smtClean="0"/>
              <a:t/>
            </a:r>
            <a:br>
              <a:rPr lang="en-US" i="1" dirty="0" smtClean="0"/>
            </a:br>
            <a:r>
              <a:rPr lang="en-US" i="1" dirty="0" smtClean="0"/>
              <a:t/>
            </a:r>
            <a:br>
              <a:rPr lang="en-US" i="1" dirty="0" smtClean="0"/>
            </a:br>
            <a:r>
              <a:rPr lang="en-US" dirty="0" smtClean="0"/>
              <a:t/>
            </a:r>
            <a:br>
              <a:rPr lang="en-US" dirty="0" smtClean="0"/>
            </a:br>
            <a:r>
              <a:rPr lang="en-US" u="sng" dirty="0" smtClean="0"/>
              <a:t>Smells:</a:t>
            </a:r>
          </a:p>
          <a:p>
            <a:pPr marL="285750" indent="-285750">
              <a:buFont typeface="Arial" pitchFamily="34" charset="0"/>
              <a:buChar char="•"/>
            </a:pPr>
            <a:r>
              <a:rPr lang="en-US" dirty="0" smtClean="0"/>
              <a:t>Large Class</a:t>
            </a:r>
          </a:p>
          <a:p>
            <a:pPr marL="285750" indent="-285750">
              <a:buFont typeface="Arial" pitchFamily="34" charset="0"/>
              <a:buChar char="•"/>
            </a:pPr>
            <a:r>
              <a:rPr lang="en-US" dirty="0"/>
              <a:t>Feature Envy</a:t>
            </a:r>
          </a:p>
          <a:p>
            <a:pPr marL="285750" indent="-285750">
              <a:buFont typeface="Arial" pitchFamily="34" charset="0"/>
              <a:buChar char="•"/>
            </a:pPr>
            <a:r>
              <a:rPr lang="en-US" dirty="0" smtClean="0"/>
              <a:t>Primitive Obsession</a:t>
            </a:r>
          </a:p>
        </p:txBody>
      </p:sp>
    </p:spTree>
    <p:extLst>
      <p:ext uri="{BB962C8B-B14F-4D97-AF65-F5344CB8AC3E}">
        <p14:creationId xmlns:p14="http://schemas.microsoft.com/office/powerpoint/2010/main" val="16618007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Refactoring: Extract Method</a:t>
            </a:r>
          </a:p>
        </p:txBody>
      </p:sp>
      <p:sp>
        <p:nvSpPr>
          <p:cNvPr id="20483" name="Content Placeholder 2"/>
          <p:cNvSpPr>
            <a:spLocks noGrp="1"/>
          </p:cNvSpPr>
          <p:nvPr>
            <p:ph sz="half" idx="1"/>
          </p:nvPr>
        </p:nvSpPr>
        <p:spPr/>
        <p:txBody>
          <a:bodyPr>
            <a:normAutofit/>
          </a:bodyPr>
          <a:lstStyle/>
          <a:p>
            <a:pPr marL="118872" indent="0">
              <a:buNone/>
              <a:defRPr/>
            </a:pPr>
            <a:r>
              <a:rPr lang="en-US" dirty="0" smtClean="0">
                <a:solidFill>
                  <a:schemeClr val="bg1"/>
                </a:solidFill>
              </a:rPr>
              <a:t>When you have a code fragment that can be grouped together – Move that fragment into a method whose name explains its purpose.</a:t>
            </a:r>
          </a:p>
          <a:p>
            <a:pPr lvl="1">
              <a:buFont typeface="Arial" charset="0"/>
              <a:buChar char="–"/>
              <a:defRPr/>
            </a:pPr>
            <a:r>
              <a:rPr lang="en-US" dirty="0" smtClean="0">
                <a:solidFill>
                  <a:schemeClr val="bg1"/>
                </a:solidFill>
              </a:rPr>
              <a:t>Extract switch statement into method called </a:t>
            </a:r>
            <a:r>
              <a:rPr lang="en-US" dirty="0" err="1" smtClean="0">
                <a:solidFill>
                  <a:schemeClr val="bg1"/>
                </a:solidFill>
              </a:rPr>
              <a:t>GetAmount</a:t>
            </a:r>
            <a:r>
              <a:rPr lang="en-US" dirty="0" smtClean="0">
                <a:solidFill>
                  <a:schemeClr val="bg1"/>
                </a:solidFill>
              </a:rPr>
              <a:t>()</a:t>
            </a:r>
          </a:p>
          <a:p>
            <a:pPr>
              <a:buFont typeface="Arial" charset="0"/>
              <a:buChar char="•"/>
              <a:defRPr/>
            </a:pPr>
            <a:endParaRPr lang="en-US" dirty="0" smtClean="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676400"/>
            <a:ext cx="4267200" cy="49353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13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Exercise</a:t>
            </a:r>
            <a:endParaRPr lang="en-US" dirty="0"/>
          </a:p>
        </p:txBody>
      </p:sp>
      <p:sp>
        <p:nvSpPr>
          <p:cNvPr id="4" name="Content Placeholder 3"/>
          <p:cNvSpPr>
            <a:spLocks noGrp="1"/>
          </p:cNvSpPr>
          <p:nvPr>
            <p:ph sz="half" idx="1"/>
          </p:nvPr>
        </p:nvSpPr>
        <p:spPr/>
        <p:txBody>
          <a:bodyPr/>
          <a:lstStyle/>
          <a:p>
            <a:pPr marL="118872" indent="0">
              <a:buNone/>
            </a:pPr>
            <a:r>
              <a:rPr lang="en-US" dirty="0" smtClean="0">
                <a:solidFill>
                  <a:schemeClr val="bg1"/>
                </a:solidFill>
              </a:rPr>
              <a:t>Second Pass:</a:t>
            </a:r>
            <a:br>
              <a:rPr lang="en-US" dirty="0" smtClean="0">
                <a:solidFill>
                  <a:schemeClr val="bg1"/>
                </a:solidFill>
              </a:rPr>
            </a:br>
            <a:r>
              <a:rPr lang="en-US" dirty="0" smtClean="0">
                <a:solidFill>
                  <a:schemeClr val="bg1"/>
                </a:solidFill>
              </a:rPr>
              <a:t> “Extract ‘til You Drop”</a:t>
            </a:r>
          </a:p>
          <a:p>
            <a:pPr marL="118872" indent="0">
              <a:buNone/>
            </a:pPr>
            <a:endParaRPr lang="en-US" dirty="0" smtClean="0">
              <a:solidFill>
                <a:schemeClr val="bg1"/>
              </a:solidFill>
            </a:endParaRPr>
          </a:p>
          <a:p>
            <a:r>
              <a:rPr lang="en-US" dirty="0" smtClean="0">
                <a:solidFill>
                  <a:schemeClr val="bg1"/>
                </a:solidFill>
              </a:rPr>
              <a:t>Only </a:t>
            </a:r>
            <a:r>
              <a:rPr lang="en-US" dirty="0" smtClean="0">
                <a:solidFill>
                  <a:schemeClr val="accent1">
                    <a:lumMod val="60000"/>
                    <a:lumOff val="40000"/>
                  </a:schemeClr>
                </a:solidFill>
                <a:hlinkClick r:id="rId3"/>
              </a:rPr>
              <a:t>Extract Method</a:t>
            </a:r>
            <a:endParaRPr lang="en-US" dirty="0">
              <a:solidFill>
                <a:schemeClr val="accent1">
                  <a:lumMod val="60000"/>
                  <a:lumOff val="40000"/>
                </a:schemeClr>
              </a:solidFill>
            </a:endParaRPr>
          </a:p>
        </p:txBody>
      </p:sp>
      <p:pic>
        <p:nvPicPr>
          <p:cNvPr id="7" name="Content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0" y="1828800"/>
            <a:ext cx="4038600" cy="3028950"/>
          </a:xfrm>
          <a:prstGeom prst="rect">
            <a:avLst/>
          </a:prstGeom>
        </p:spPr>
      </p:pic>
      <p:sp>
        <p:nvSpPr>
          <p:cNvPr id="6" name="TextBox 5"/>
          <p:cNvSpPr txBox="1"/>
          <p:nvPr/>
        </p:nvSpPr>
        <p:spPr>
          <a:xfrm>
            <a:off x="685800" y="5695950"/>
            <a:ext cx="8001000" cy="1200329"/>
          </a:xfrm>
          <a:prstGeom prst="rect">
            <a:avLst/>
          </a:prstGeom>
          <a:noFill/>
        </p:spPr>
        <p:txBody>
          <a:bodyPr wrap="square" rtlCol="0">
            <a:spAutoFit/>
          </a:bodyPr>
          <a:lstStyle/>
          <a:p>
            <a:r>
              <a:rPr lang="en-US" sz="2400" dirty="0">
                <a:solidFill>
                  <a:schemeClr val="bg1"/>
                </a:solidFill>
                <a:hlinkClick r:id="rId5"/>
              </a:rPr>
              <a:t>https://</a:t>
            </a:r>
            <a:r>
              <a:rPr lang="en-US" sz="2400" dirty="0" smtClean="0">
                <a:solidFill>
                  <a:schemeClr val="bg1"/>
                </a:solidFill>
                <a:hlinkClick r:id="rId5"/>
              </a:rPr>
              <a:t>github.com/emilybache/Tennis-Refactoring-Kata</a:t>
            </a:r>
            <a:r>
              <a:rPr lang="en-US" sz="2400" dirty="0" smtClean="0">
                <a:solidFill>
                  <a:schemeClr val="bg1"/>
                </a:solidFill>
              </a:rPr>
              <a:t/>
            </a:r>
            <a:br>
              <a:rPr lang="en-US" sz="2400" dirty="0" smtClean="0">
                <a:solidFill>
                  <a:schemeClr val="bg1"/>
                </a:solidFill>
              </a:rPr>
            </a:br>
            <a:r>
              <a:rPr lang="en-US" sz="2400" dirty="0" smtClean="0">
                <a:solidFill>
                  <a:schemeClr val="bg1"/>
                </a:solidFill>
                <a:hlinkClick r:id="rId6"/>
              </a:rPr>
              <a:t>http://goto/tenniskata</a:t>
            </a:r>
            <a:endParaRPr lang="en-US" sz="2400" dirty="0" smtClean="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297954437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Tree>
    <p:extLst>
      <p:ext uri="{BB962C8B-B14F-4D97-AF65-F5344CB8AC3E}">
        <p14:creationId xmlns:p14="http://schemas.microsoft.com/office/powerpoint/2010/main" val="42131642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Smells</a:t>
            </a:r>
            <a:endParaRPr lang="en-US" dirty="0"/>
          </a:p>
        </p:txBody>
      </p:sp>
      <p:sp>
        <p:nvSpPr>
          <p:cNvPr id="3" name="Text Placeholder 2"/>
          <p:cNvSpPr>
            <a:spLocks noGrp="1"/>
          </p:cNvSpPr>
          <p:nvPr>
            <p:ph type="body" idx="1"/>
          </p:nvPr>
        </p:nvSpPr>
        <p:spPr/>
        <p:txBody>
          <a:bodyPr/>
          <a:lstStyle/>
          <a:p>
            <a:r>
              <a:rPr lang="en-US" i="1" dirty="0" smtClean="0"/>
              <a:t>definition: </a:t>
            </a:r>
            <a:r>
              <a:rPr lang="en-US" dirty="0" smtClean="0"/>
              <a:t>Indications that code may be broken, or likely to break.</a:t>
            </a:r>
            <a:endParaRPr lang="en-US" dirty="0"/>
          </a:p>
        </p:txBody>
      </p:sp>
    </p:spTree>
    <p:extLst>
      <p:ext uri="{BB962C8B-B14F-4D97-AF65-F5344CB8AC3E}">
        <p14:creationId xmlns:p14="http://schemas.microsoft.com/office/powerpoint/2010/main" val="795733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7" name="Picture 3" descr="C:\Users\mplavcan\Desktop\SW_practices\SWC_Manifest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477"/>
            <a:ext cx="7315200" cy="677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9488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098" name="Picture 2" descr="C:\Users\mplavcan\Desktop\Doc\Agile Development\SOLID Coding Techniques\diaper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919" y="575093"/>
            <a:ext cx="6934201" cy="47284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5257800"/>
            <a:ext cx="7910840" cy="1015663"/>
          </a:xfrm>
          <a:prstGeom prst="rect">
            <a:avLst/>
          </a:prstGeom>
          <a:noFill/>
        </p:spPr>
        <p:txBody>
          <a:bodyPr wrap="square" rtlCol="0">
            <a:spAutoFit/>
          </a:bodyPr>
          <a:lstStyle/>
          <a:p>
            <a:pPr algn="ctr"/>
            <a:r>
              <a:rPr lang="en-US" sz="4000" dirty="0" smtClean="0">
                <a:solidFill>
                  <a:schemeClr val="bg1"/>
                </a:solidFill>
                <a:latin typeface="Times New Roman" pitchFamily="18" charset="0"/>
                <a:cs typeface="Times New Roman" pitchFamily="18" charset="0"/>
              </a:rPr>
              <a:t>CODE SMELLS</a:t>
            </a:r>
          </a:p>
          <a:p>
            <a:pPr algn="ctr"/>
            <a:r>
              <a:rPr lang="en-US" sz="2000" dirty="0" smtClean="0">
                <a:solidFill>
                  <a:schemeClr val="bg1"/>
                </a:solidFill>
                <a:latin typeface="Arial" pitchFamily="34" charset="0"/>
                <a:cs typeface="Arial" pitchFamily="34" charset="0"/>
              </a:rPr>
              <a:t>If It Stinks, Change It.</a:t>
            </a:r>
            <a:endParaRPr lang="en-US"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6985880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dirty="0" smtClean="0"/>
              <a:t>Common</a:t>
            </a:r>
            <a:br>
              <a:rPr lang="en-US" sz="2800" dirty="0" smtClean="0"/>
            </a:br>
            <a:r>
              <a:rPr lang="en-US" sz="2800" dirty="0" smtClean="0"/>
              <a:t>Code Smells</a:t>
            </a:r>
            <a:endParaRPr lang="en-US" sz="2800" dirty="0"/>
          </a:p>
        </p:txBody>
      </p:sp>
      <p:sp>
        <p:nvSpPr>
          <p:cNvPr id="6" name="Content Placeholder 5"/>
          <p:cNvSpPr>
            <a:spLocks noGrp="1"/>
          </p:cNvSpPr>
          <p:nvPr>
            <p:ph idx="1"/>
          </p:nvPr>
        </p:nvSpPr>
        <p:spPr>
          <a:xfrm>
            <a:off x="533401" y="1743133"/>
            <a:ext cx="8406618" cy="4558885"/>
          </a:xfrm>
        </p:spPr>
        <p:txBody>
          <a:bodyPr>
            <a:normAutofit fontScale="55000" lnSpcReduction="20000"/>
          </a:bodyPr>
          <a:lstStyle/>
          <a:p>
            <a:r>
              <a:rPr lang="en-US" b="1" dirty="0">
                <a:solidFill>
                  <a:srgbClr val="FF0000"/>
                </a:solidFill>
              </a:rPr>
              <a:t>Duplicated code</a:t>
            </a:r>
          </a:p>
          <a:p>
            <a:r>
              <a:rPr lang="en-US" b="1" dirty="0" smtClean="0">
                <a:solidFill>
                  <a:srgbClr val="FF0000"/>
                </a:solidFill>
              </a:rPr>
              <a:t>Excessive </a:t>
            </a:r>
            <a:r>
              <a:rPr lang="en-US" b="1" dirty="0">
                <a:solidFill>
                  <a:srgbClr val="FF0000"/>
                </a:solidFill>
              </a:rPr>
              <a:t>use of literal values</a:t>
            </a:r>
          </a:p>
          <a:p>
            <a:r>
              <a:rPr lang="en-US" b="1" dirty="0" smtClean="0">
                <a:solidFill>
                  <a:srgbClr val="FF0000"/>
                </a:solidFill>
              </a:rPr>
              <a:t>Excessively Short Names</a:t>
            </a:r>
          </a:p>
          <a:p>
            <a:r>
              <a:rPr lang="en-US" b="1" dirty="0" smtClean="0">
                <a:solidFill>
                  <a:srgbClr val="FF0000"/>
                </a:solidFill>
              </a:rPr>
              <a:t>Dead Code</a:t>
            </a:r>
            <a:endParaRPr lang="en-US" b="1" dirty="0">
              <a:solidFill>
                <a:srgbClr val="FF0000"/>
              </a:solidFill>
            </a:endParaRPr>
          </a:p>
          <a:p>
            <a:r>
              <a:rPr lang="en-US" dirty="0"/>
              <a:t>Excessively </a:t>
            </a:r>
            <a:r>
              <a:rPr lang="en-US" dirty="0" smtClean="0"/>
              <a:t>Long Names</a:t>
            </a:r>
          </a:p>
          <a:p>
            <a:r>
              <a:rPr lang="en-US" dirty="0" smtClean="0"/>
              <a:t>Excessive Comments</a:t>
            </a:r>
          </a:p>
          <a:p>
            <a:r>
              <a:rPr lang="en-US" b="1" dirty="0" smtClean="0">
                <a:solidFill>
                  <a:srgbClr val="FF0000"/>
                </a:solidFill>
              </a:rPr>
              <a:t>Long Methods</a:t>
            </a:r>
            <a:endParaRPr lang="en-US" b="1" dirty="0">
              <a:solidFill>
                <a:srgbClr val="FF0000"/>
              </a:solidFill>
            </a:endParaRPr>
          </a:p>
          <a:p>
            <a:r>
              <a:rPr lang="en-US" dirty="0" smtClean="0"/>
              <a:t>Long Parameter List / Data Clumps</a:t>
            </a:r>
            <a:endParaRPr lang="en-US" dirty="0"/>
          </a:p>
          <a:p>
            <a:r>
              <a:rPr lang="en-US" b="1" dirty="0" smtClean="0">
                <a:solidFill>
                  <a:srgbClr val="FF0000"/>
                </a:solidFill>
              </a:rPr>
              <a:t>Class does </a:t>
            </a:r>
            <a:r>
              <a:rPr lang="en-US" b="1" dirty="0">
                <a:solidFill>
                  <a:srgbClr val="FF0000"/>
                </a:solidFill>
              </a:rPr>
              <a:t>too much </a:t>
            </a:r>
            <a:r>
              <a:rPr lang="en-US" b="1" i="1" dirty="0">
                <a:solidFill>
                  <a:srgbClr val="FF0000"/>
                </a:solidFill>
              </a:rPr>
              <a:t>(Large </a:t>
            </a:r>
            <a:r>
              <a:rPr lang="en-US" b="1" i="1" dirty="0" smtClean="0">
                <a:solidFill>
                  <a:srgbClr val="FF0000"/>
                </a:solidFill>
              </a:rPr>
              <a:t>Class)</a:t>
            </a:r>
            <a:endParaRPr lang="en-US" b="1" i="1" dirty="0">
              <a:solidFill>
                <a:srgbClr val="FF0000"/>
              </a:solidFill>
            </a:endParaRPr>
          </a:p>
          <a:p>
            <a:r>
              <a:rPr lang="en-US" dirty="0" smtClean="0"/>
              <a:t>Class </a:t>
            </a:r>
            <a:r>
              <a:rPr lang="en-US" dirty="0"/>
              <a:t>does too little </a:t>
            </a:r>
            <a:r>
              <a:rPr lang="en-US" i="1" dirty="0"/>
              <a:t>(Lazy </a:t>
            </a:r>
            <a:r>
              <a:rPr lang="en-US" i="1" dirty="0" smtClean="0"/>
              <a:t>Class)</a:t>
            </a:r>
            <a:endParaRPr lang="en-US" dirty="0"/>
          </a:p>
          <a:p>
            <a:r>
              <a:rPr lang="en-US" b="1" dirty="0" smtClean="0">
                <a:solidFill>
                  <a:srgbClr val="FF0000"/>
                </a:solidFill>
              </a:rPr>
              <a:t>Method mixes high and low-level concepts </a:t>
            </a:r>
            <a:r>
              <a:rPr lang="en-US" b="1" i="1" dirty="0" smtClean="0">
                <a:solidFill>
                  <a:srgbClr val="FF0000"/>
                </a:solidFill>
              </a:rPr>
              <a:t>(Primitive Obsession)</a:t>
            </a:r>
          </a:p>
          <a:p>
            <a:r>
              <a:rPr lang="en-US" dirty="0" smtClean="0"/>
              <a:t>Method uses an overly elaborate algorithm </a:t>
            </a:r>
            <a:r>
              <a:rPr lang="en-US" i="1" dirty="0" smtClean="0"/>
              <a:t>(Unneeded Complexity)</a:t>
            </a:r>
            <a:endParaRPr lang="en-US" i="1" dirty="0"/>
          </a:p>
          <a:p>
            <a:r>
              <a:rPr lang="en-US" dirty="0"/>
              <a:t>Method uses data only from other classes  </a:t>
            </a:r>
            <a:r>
              <a:rPr lang="en-US" i="1" dirty="0"/>
              <a:t>(Feature Envy</a:t>
            </a:r>
            <a:r>
              <a:rPr lang="en-US" i="1" dirty="0" smtClean="0"/>
              <a:t>)</a:t>
            </a:r>
          </a:p>
          <a:p>
            <a:r>
              <a:rPr lang="en-US" dirty="0" smtClean="0"/>
              <a:t>Code defends itself from its neighboring classes </a:t>
            </a:r>
            <a:r>
              <a:rPr lang="en-US" i="1" dirty="0" smtClean="0"/>
              <a:t>(Paranoid Code)</a:t>
            </a:r>
            <a:endParaRPr lang="en-US" i="1" dirty="0"/>
          </a:p>
          <a:p>
            <a:r>
              <a:rPr lang="en-US" dirty="0" smtClean="0"/>
              <a:t>Class touches private members of other classes </a:t>
            </a:r>
            <a:br>
              <a:rPr lang="en-US" dirty="0" smtClean="0"/>
            </a:br>
            <a:r>
              <a:rPr lang="en-US" i="1" dirty="0" smtClean="0"/>
              <a:t>(Inappropriate Intimacy, Indecent Exposure)</a:t>
            </a:r>
          </a:p>
          <a:p>
            <a:r>
              <a:rPr lang="en-US" dirty="0"/>
              <a:t>Classes must be extended together </a:t>
            </a:r>
            <a:r>
              <a:rPr lang="en-US" i="1" dirty="0"/>
              <a:t>(Parallel Inheritance Hierarchies)</a:t>
            </a:r>
          </a:p>
          <a:p>
            <a:r>
              <a:rPr lang="en-US" dirty="0" smtClean="0"/>
              <a:t>Class overrides base </a:t>
            </a:r>
            <a:r>
              <a:rPr lang="en-US" dirty="0"/>
              <a:t>class </a:t>
            </a:r>
            <a:r>
              <a:rPr lang="en-US" dirty="0" smtClean="0"/>
              <a:t>method such that it violates the base class’s specified behavior </a:t>
            </a:r>
            <a:r>
              <a:rPr lang="en-US" i="1" dirty="0" smtClean="0"/>
              <a:t>(Refused Bequest)</a:t>
            </a:r>
          </a:p>
          <a:p>
            <a:pPr marL="118872" indent="0">
              <a:buNone/>
            </a:pPr>
            <a:endParaRPr lang="en-US" dirty="0" smtClean="0"/>
          </a:p>
        </p:txBody>
      </p:sp>
    </p:spTree>
    <p:extLst>
      <p:ext uri="{BB962C8B-B14F-4D97-AF65-F5344CB8AC3E}">
        <p14:creationId xmlns:p14="http://schemas.microsoft.com/office/powerpoint/2010/main" val="42219918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800" dirty="0" err="1" smtClean="0"/>
              <a:t>Cyclomatic</a:t>
            </a:r>
            <a:r>
              <a:rPr lang="en-US" sz="2800" dirty="0" smtClean="0"/>
              <a:t> Complexity</a:t>
            </a:r>
            <a:endParaRPr lang="en-US" sz="2800" dirty="0"/>
          </a:p>
        </p:txBody>
      </p:sp>
      <p:sp>
        <p:nvSpPr>
          <p:cNvPr id="5" name="Text Placeholder 4"/>
          <p:cNvSpPr>
            <a:spLocks noGrp="1"/>
          </p:cNvSpPr>
          <p:nvPr>
            <p:ph type="body" sz="half" idx="2"/>
          </p:nvPr>
        </p:nvSpPr>
        <p:spPr/>
        <p:txBody>
          <a:bodyPr/>
          <a:lstStyle/>
          <a:p>
            <a:r>
              <a:rPr lang="en-US" dirty="0" smtClean="0"/>
              <a:t>When a method gets too large, the number of pathways through it usually increase.</a:t>
            </a:r>
          </a:p>
          <a:p>
            <a:endParaRPr lang="en-US" dirty="0"/>
          </a:p>
          <a:p>
            <a:r>
              <a:rPr lang="en-US" dirty="0" smtClean="0"/>
              <a:t>The </a:t>
            </a:r>
            <a:r>
              <a:rPr lang="en-US" dirty="0" err="1" smtClean="0"/>
              <a:t>Cyclomatic</a:t>
            </a:r>
            <a:r>
              <a:rPr lang="en-US" dirty="0" smtClean="0"/>
              <a:t> Complexity Number describes the total number of paths through a function.</a:t>
            </a:r>
            <a:br>
              <a:rPr lang="en-US" dirty="0" smtClean="0"/>
            </a:br>
            <a:endParaRPr lang="en-US" dirty="0" smtClean="0"/>
          </a:p>
          <a:p>
            <a:r>
              <a:rPr lang="en-US" sz="1400" dirty="0"/>
              <a:t> </a:t>
            </a:r>
            <a:r>
              <a:rPr lang="en-US" dirty="0" smtClean="0"/>
              <a:t>CC</a:t>
            </a:r>
            <a:r>
              <a:rPr lang="en-US" sz="1400" dirty="0" smtClean="0"/>
              <a:t>N= (# of decision points)  - </a:t>
            </a:r>
            <a:br>
              <a:rPr lang="en-US" sz="1400" dirty="0" smtClean="0"/>
            </a:br>
            <a:r>
              <a:rPr lang="en-US" sz="1400" dirty="0" smtClean="0"/>
              <a:t>              (# of exit points)  +  2</a:t>
            </a:r>
            <a:endParaRPr lang="en-US" sz="1400" dirty="0"/>
          </a:p>
          <a:p>
            <a:endParaRPr lang="en-US" dirty="0"/>
          </a:p>
          <a:p>
            <a:r>
              <a:rPr lang="en-US" dirty="0" smtClean="0"/>
              <a:t>Methods with a CCN &gt; 6 should probably be broken down into sub-functions;  They are likely difficult to test.</a:t>
            </a:r>
            <a:br>
              <a:rPr lang="en-US" dirty="0" smtClean="0"/>
            </a:br>
            <a:r>
              <a:rPr lang="en-US" dirty="0" smtClean="0"/>
              <a:t/>
            </a:r>
            <a:br>
              <a:rPr lang="en-US" dirty="0" smtClean="0"/>
            </a:br>
            <a:r>
              <a:rPr lang="en-US" dirty="0" smtClean="0"/>
              <a:t>Possible exception: ‘switch’ or ’case’ statements</a:t>
            </a:r>
            <a:endParaRPr lang="en-US" dirty="0"/>
          </a:p>
        </p:txBody>
      </p:sp>
      <p:pic>
        <p:nvPicPr>
          <p:cNvPr id="2052" name="Picture 4" descr="C:\Users\mplavcan\Desktop\Doc\Agile Development\SOLID Coding Techniques\250px-Control_flow_graph_of_function_with_two_if_else_statement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9325" y="1865213"/>
            <a:ext cx="2816292" cy="352599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plavcan\Desktop\Doc\Agile Development\SOLID Coding Techniques\250px-Control_flow_graph_of_function_with_loop_and_an_if_statement.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75712"/>
            <a:ext cx="3362325" cy="420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3375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Code Smells:</a:t>
            </a:r>
            <a:br>
              <a:rPr lang="en-US" sz="2800" dirty="0" smtClean="0"/>
            </a:br>
            <a:r>
              <a:rPr lang="en-US" sz="2800" dirty="0" smtClean="0"/>
              <a:t>Complexity</a:t>
            </a:r>
            <a:endParaRPr lang="en-US" sz="2800" dirty="0"/>
          </a:p>
        </p:txBody>
      </p:sp>
      <p:sp>
        <p:nvSpPr>
          <p:cNvPr id="3" name="Content Placeholder 2"/>
          <p:cNvSpPr>
            <a:spLocks noGrp="1"/>
          </p:cNvSpPr>
          <p:nvPr>
            <p:ph idx="1"/>
          </p:nvPr>
        </p:nvSpPr>
        <p:spPr/>
        <p:txBody>
          <a:bodyPr>
            <a:noAutofit/>
          </a:bodyPr>
          <a:lstStyle/>
          <a:p>
            <a:pPr marL="118872" indent="0">
              <a:buNone/>
            </a:pPr>
            <a:r>
              <a:rPr lang="en-US" sz="1400" b="1" dirty="0" err="1" smtClean="0">
                <a:solidFill>
                  <a:srgbClr val="0070C0"/>
                </a:solidFill>
                <a:latin typeface="Courier New" pitchFamily="49" charset="0"/>
                <a:cs typeface="Courier New" pitchFamily="49" charset="0"/>
              </a:rPr>
              <a:t>int</a:t>
            </a:r>
            <a:r>
              <a:rPr lang="en-US" sz="1400" b="1" dirty="0" smtClean="0">
                <a:solidFill>
                  <a:srgbClr val="0070C0"/>
                </a:solidFill>
                <a:latin typeface="Courier New" pitchFamily="49" charset="0"/>
                <a:cs typeface="Courier New" pitchFamily="49" charset="0"/>
              </a:rPr>
              <a:t> </a:t>
            </a:r>
            <a:r>
              <a:rPr lang="en-US" sz="1400" dirty="0" err="1" smtClean="0">
                <a:latin typeface="Courier New" pitchFamily="49" charset="0"/>
                <a:cs typeface="Courier New" pitchFamily="49" charset="0"/>
              </a:rPr>
              <a:t>touchEverything</a:t>
            </a:r>
            <a:r>
              <a:rPr lang="en-US" sz="1400" dirty="0" smtClean="0">
                <a:latin typeface="Courier New" pitchFamily="49" charset="0"/>
                <a:cs typeface="Courier New" pitchFamily="49" charset="0"/>
              </a:rPr>
              <a:t>(record[][] </a:t>
            </a:r>
            <a:r>
              <a:rPr lang="en-US" sz="1400" dirty="0" err="1" smtClean="0">
                <a:latin typeface="Courier New" pitchFamily="49" charset="0"/>
                <a:cs typeface="Courier New" pitchFamily="49" charset="0"/>
              </a:rPr>
              <a:t>record_list</a:t>
            </a:r>
            <a:r>
              <a:rPr lang="en-US" sz="1400" dirty="0" smtClean="0">
                <a:latin typeface="Courier New" pitchFamily="49" charset="0"/>
                <a:cs typeface="Courier New" pitchFamily="49" charset="0"/>
              </a:rPr>
              <a:t>) {</a:t>
            </a:r>
            <a:endParaRPr lang="en-US" sz="1400" dirty="0">
              <a:latin typeface="Courier New" pitchFamily="49" charset="0"/>
              <a:cs typeface="Courier New" pitchFamily="49" charset="0"/>
            </a:endParaRPr>
          </a:p>
          <a:p>
            <a:pPr marL="118872" indent="0">
              <a:buNone/>
            </a:pPr>
            <a:r>
              <a:rPr lang="en-US" sz="1400" b="1" dirty="0" smtClean="0">
                <a:solidFill>
                  <a:srgbClr val="0070C0"/>
                </a:solidFill>
                <a:latin typeface="Courier New" pitchFamily="49" charset="0"/>
                <a:cs typeface="Courier New" pitchFamily="49" charset="0"/>
              </a:rPr>
              <a:t>   </a:t>
            </a:r>
            <a:r>
              <a:rPr lang="en-US" sz="1400" b="1" dirty="0" err="1" smtClean="0">
                <a:solidFill>
                  <a:srgbClr val="0070C0"/>
                </a:solidFill>
                <a:latin typeface="Courier New" pitchFamily="49" charset="0"/>
                <a:cs typeface="Courier New" pitchFamily="49" charset="0"/>
              </a:rPr>
              <a:t>int</a:t>
            </a:r>
            <a:r>
              <a:rPr lang="en-US" sz="1400" b="1" dirty="0" smtClean="0">
                <a:solidFill>
                  <a:srgbClr val="0070C0"/>
                </a:solidFill>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err="1" smtClean="0">
                <a:latin typeface="Courier New" pitchFamily="49" charset="0"/>
                <a:cs typeface="Courier New" pitchFamily="49" charset="0"/>
              </a:rPr>
              <a:t>,j,k</a:t>
            </a:r>
            <a:r>
              <a:rPr lang="en-US" sz="1400" dirty="0" smtClean="0">
                <a:latin typeface="Courier New" pitchFamily="49" charset="0"/>
                <a:cs typeface="Courier New" pitchFamily="49" charset="0"/>
              </a:rPr>
              <a:t>, count;</a:t>
            </a:r>
            <a:endParaRPr lang="en-US" sz="1400" b="1" dirty="0" smtClean="0">
              <a:solidFill>
                <a:srgbClr val="0070C0"/>
              </a:solidFill>
              <a:latin typeface="Courier New" pitchFamily="49" charset="0"/>
              <a:cs typeface="Courier New" pitchFamily="49" charset="0"/>
            </a:endParaRPr>
          </a:p>
          <a:p>
            <a:pPr marL="118872" indent="0">
              <a:buNone/>
            </a:pPr>
            <a:r>
              <a:rPr lang="en-US" sz="1400" b="1" dirty="0" smtClean="0">
                <a:solidFill>
                  <a:srgbClr val="0070C0"/>
                </a:solidFill>
                <a:latin typeface="Courier New" pitchFamily="49" charset="0"/>
                <a:cs typeface="Courier New" pitchFamily="49" charset="0"/>
              </a:rPr>
              <a:t>   for</a:t>
            </a:r>
            <a:r>
              <a:rPr lang="en-US" sz="1400" dirty="0" smtClean="0">
                <a:latin typeface="Courier New" pitchFamily="49" charset="0"/>
                <a:cs typeface="Courier New" pitchFamily="49" charset="0"/>
              </a:rPr>
              <a:t>(count=</a:t>
            </a:r>
            <a:r>
              <a:rPr lang="en-US" sz="1400" b="1" dirty="0" smtClean="0">
                <a:solidFill>
                  <a:srgbClr val="7030A0"/>
                </a:solidFill>
                <a:latin typeface="Courier New" pitchFamily="49" charset="0"/>
                <a:cs typeface="Courier New" pitchFamily="49" charset="0"/>
              </a:rPr>
              <a:t>0</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a:t>
            </a:r>
            <a:r>
              <a:rPr lang="en-US" sz="1400" dirty="0" smtClean="0">
                <a:latin typeface="Courier New" pitchFamily="49" charset="0"/>
                <a:cs typeface="Courier New" pitchFamily="49" charset="0"/>
              </a:rPr>
              <a:t>=</a:t>
            </a:r>
            <a:r>
              <a:rPr lang="en-US" sz="1400" b="1" dirty="0" smtClean="0">
                <a:solidFill>
                  <a:srgbClr val="7030A0"/>
                </a:solidFill>
                <a:latin typeface="Courier New" pitchFamily="49" charset="0"/>
                <a:cs typeface="Courier New" pitchFamily="49" charset="0"/>
              </a:rPr>
              <a:t>0</a:t>
            </a:r>
            <a:r>
              <a:rPr lang="en-US" sz="1400" dirty="0" smtClean="0">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a:latin typeface="Courier New" pitchFamily="49" charset="0"/>
                <a:cs typeface="Courier New" pitchFamily="49" charset="0"/>
              </a:rPr>
              <a:t> &lt; </a:t>
            </a:r>
            <a:r>
              <a:rPr lang="en-US" sz="1400" dirty="0" err="1" smtClean="0">
                <a:latin typeface="Courier New" pitchFamily="49" charset="0"/>
                <a:cs typeface="Courier New" pitchFamily="49" charset="0"/>
              </a:rPr>
              <a:t>record_list.length</a:t>
            </a:r>
            <a:r>
              <a:rPr lang="en-US" sz="1400" dirty="0" smtClean="0">
                <a:latin typeface="Courier New" pitchFamily="49" charset="0"/>
                <a:cs typeface="Courier New" pitchFamily="49" charset="0"/>
              </a:rPr>
              <a:t>; </a:t>
            </a:r>
            <a:r>
              <a:rPr lang="en-US" sz="1400" dirty="0" err="1">
                <a:latin typeface="Courier New" pitchFamily="49" charset="0"/>
                <a:cs typeface="Courier New" pitchFamily="49" charset="0"/>
              </a:rPr>
              <a:t>i</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a:t>
            </a:r>
          </a:p>
          <a:p>
            <a:pPr marL="118872" indent="0">
              <a:buNone/>
            </a:pPr>
            <a:r>
              <a:rPr lang="en-US" sz="1400" b="1" dirty="0" smtClean="0">
                <a:solidFill>
                  <a:srgbClr val="0070C0"/>
                </a:solidFill>
                <a:latin typeface="Courier New" pitchFamily="49" charset="0"/>
                <a:cs typeface="Courier New" pitchFamily="49" charset="0"/>
              </a:rPr>
              <a:t>      for</a:t>
            </a:r>
            <a:r>
              <a:rPr lang="en-US" sz="1400" dirty="0" smtClean="0">
                <a:latin typeface="Courier New" pitchFamily="49" charset="0"/>
                <a:cs typeface="Courier New" pitchFamily="49" charset="0"/>
              </a:rPr>
              <a:t>(j=</a:t>
            </a:r>
            <a:r>
              <a:rPr lang="en-US" sz="1400" b="1" dirty="0" smtClean="0">
                <a:solidFill>
                  <a:srgbClr val="7030A0"/>
                </a:solidFill>
                <a:latin typeface="Courier New" pitchFamily="49" charset="0"/>
                <a:cs typeface="Courier New" pitchFamily="49" charset="0"/>
              </a:rPr>
              <a:t>0</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j </a:t>
            </a:r>
            <a:r>
              <a:rPr lang="en-US" sz="1400" dirty="0">
                <a:latin typeface="Courier New" pitchFamily="49" charset="0"/>
                <a:cs typeface="Courier New" pitchFamily="49" charset="0"/>
              </a:rPr>
              <a:t>&lt; </a:t>
            </a:r>
            <a:r>
              <a:rPr lang="en-US" sz="1400" b="1" dirty="0" smtClean="0">
                <a:solidFill>
                  <a:srgbClr val="7030A0"/>
                </a:solidFill>
                <a:latin typeface="Courier New" pitchFamily="49" charset="0"/>
                <a:cs typeface="Courier New" pitchFamily="49" charset="0"/>
              </a:rPr>
              <a:t>20</a:t>
            </a:r>
            <a:r>
              <a:rPr lang="en-US" sz="1400" dirty="0" smtClean="0">
                <a:latin typeface="Courier New" pitchFamily="49" charset="0"/>
                <a:cs typeface="Courier New" pitchFamily="49" charset="0"/>
              </a:rPr>
              <a:t>; j++) {</a:t>
            </a:r>
          </a:p>
          <a:p>
            <a:pPr marL="118872" indent="0">
              <a:buNone/>
            </a:pPr>
            <a:r>
              <a:rPr lang="en-US" sz="1400" b="1" dirty="0" smtClean="0">
                <a:solidFill>
                  <a:srgbClr val="0070C0"/>
                </a:solidFill>
                <a:latin typeface="Courier New" pitchFamily="49" charset="0"/>
                <a:cs typeface="Courier New" pitchFamily="49" charset="0"/>
              </a:rPr>
              <a:t>         if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record_list</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i</a:t>
            </a:r>
            <a:r>
              <a:rPr lang="en-US" sz="1400" dirty="0" smtClean="0">
                <a:latin typeface="Courier New" pitchFamily="49" charset="0"/>
                <a:cs typeface="Courier New" pitchFamily="49" charset="0"/>
              </a:rPr>
              <a:t>][j].counter &gt; </a:t>
            </a:r>
            <a:r>
              <a:rPr lang="en-US" sz="1400" b="1" dirty="0" smtClean="0">
                <a:solidFill>
                  <a:srgbClr val="7030A0"/>
                </a:solidFill>
                <a:latin typeface="Courier New" pitchFamily="49" charset="0"/>
                <a:cs typeface="Courier New" pitchFamily="49" charset="0"/>
              </a:rPr>
              <a:t>0</a:t>
            </a:r>
            <a:r>
              <a:rPr lang="en-US" sz="1400" dirty="0" smtClean="0">
                <a:latin typeface="Courier New" pitchFamily="49" charset="0"/>
                <a:cs typeface="Courier New" pitchFamily="49" charset="0"/>
              </a:rPr>
              <a:t>) {</a:t>
            </a:r>
          </a:p>
          <a:p>
            <a:pPr marL="118872" indent="0">
              <a:buNone/>
            </a:pPr>
            <a:r>
              <a:rPr lang="en-US" sz="1400" b="1" dirty="0" smtClean="0">
                <a:solidFill>
                  <a:srgbClr val="0070C0"/>
                </a:solidFill>
                <a:latin typeface="Courier New" pitchFamily="49" charset="0"/>
                <a:cs typeface="Courier New" pitchFamily="49" charset="0"/>
              </a:rPr>
              <a:t>            for</a:t>
            </a:r>
            <a:r>
              <a:rPr lang="en-US" sz="1400" dirty="0" smtClean="0">
                <a:latin typeface="Courier New" pitchFamily="49" charset="0"/>
                <a:cs typeface="Courier New" pitchFamily="49" charset="0"/>
              </a:rPr>
              <a:t>(k=</a:t>
            </a:r>
            <a:r>
              <a:rPr lang="en-US" sz="1400" dirty="0" err="1" smtClean="0">
                <a:latin typeface="Courier New" pitchFamily="49" charset="0"/>
                <a:cs typeface="Courier New" pitchFamily="49" charset="0"/>
              </a:rPr>
              <a:t>record_list</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i</a:t>
            </a:r>
            <a:r>
              <a:rPr lang="en-US" sz="1400" dirty="0">
                <a:latin typeface="Courier New" pitchFamily="49" charset="0"/>
                <a:cs typeface="Courier New" pitchFamily="49" charset="0"/>
              </a:rPr>
              <a:t>][j].</a:t>
            </a:r>
            <a:r>
              <a:rPr lang="en-US" sz="1400" dirty="0" err="1" smtClean="0">
                <a:latin typeface="Courier New" pitchFamily="49" charset="0"/>
                <a:cs typeface="Courier New" pitchFamily="49" charset="0"/>
              </a:rPr>
              <a:t>ctr</a:t>
            </a:r>
            <a:r>
              <a:rPr lang="en-US" sz="1400" dirty="0" smtClean="0">
                <a:latin typeface="Courier New" pitchFamily="49" charset="0"/>
                <a:cs typeface="Courier New" pitchFamily="49" charset="0"/>
              </a:rPr>
              <a:t>; k &gt; j; k--){</a:t>
            </a:r>
          </a:p>
          <a:p>
            <a:pPr marL="118872" indent="0">
              <a:buNone/>
            </a:pPr>
            <a:r>
              <a:rPr lang="en-US" sz="1400" dirty="0" smtClean="0">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if</a:t>
            </a:r>
            <a:r>
              <a:rPr lang="en-US" sz="1400" dirty="0" smtClean="0">
                <a:latin typeface="Courier New" pitchFamily="49" charset="0"/>
                <a:cs typeface="Courier New" pitchFamily="49" charset="0"/>
              </a:rPr>
              <a:t>(</a:t>
            </a:r>
            <a:r>
              <a:rPr lang="en-US" sz="1400" dirty="0" err="1">
                <a:latin typeface="Courier New" pitchFamily="49" charset="0"/>
                <a:cs typeface="Courier New" pitchFamily="49" charset="0"/>
              </a:rPr>
              <a:t>record_list</a:t>
            </a:r>
            <a:r>
              <a:rPr lang="en-US" sz="1400" dirty="0">
                <a:latin typeface="Courier New" pitchFamily="49" charset="0"/>
                <a:cs typeface="Courier New" pitchFamily="49" charset="0"/>
              </a:rPr>
              <a:t>[k</a:t>
            </a:r>
            <a:r>
              <a:rPr lang="en-US" sz="1400" dirty="0" smtClean="0">
                <a:latin typeface="Courier New" pitchFamily="49" charset="0"/>
                <a:cs typeface="Courier New" pitchFamily="49" charset="0"/>
              </a:rPr>
              <a:t>][j].value &gt;         </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record_list</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i</a:t>
            </a:r>
            <a:r>
              <a:rPr lang="en-US" sz="1400" dirty="0" smtClean="0">
                <a:latin typeface="Courier New" pitchFamily="49" charset="0"/>
                <a:cs typeface="Courier New" pitchFamily="49" charset="0"/>
              </a:rPr>
              <a:t>][j].value)</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handleRecord</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record_list</a:t>
            </a:r>
            <a:r>
              <a:rPr lang="en-US" sz="1400" dirty="0" smtClean="0">
                <a:latin typeface="Courier New" pitchFamily="49" charset="0"/>
                <a:cs typeface="Courier New" pitchFamily="49" charset="0"/>
              </a:rPr>
              <a:t>[k].value);</a:t>
            </a:r>
          </a:p>
          <a:p>
            <a:pPr marL="118872" indent="0">
              <a:buNone/>
            </a:pPr>
            <a:r>
              <a:rPr lang="en-US" sz="1400" dirty="0" smtClean="0">
                <a:latin typeface="Courier New" pitchFamily="49" charset="0"/>
                <a:cs typeface="Courier New" pitchFamily="49" charset="0"/>
              </a:rPr>
              <a:t>            } </a:t>
            </a:r>
          </a:p>
          <a:p>
            <a:pPr marL="118872" indent="0">
              <a:buNone/>
            </a:pPr>
            <a:r>
              <a:rPr lang="en-US" sz="1400" dirty="0" smtClean="0">
                <a:latin typeface="Courier New" pitchFamily="49" charset="0"/>
                <a:cs typeface="Courier New" pitchFamily="49" charset="0"/>
              </a:rPr>
              <a:t>         }</a:t>
            </a:r>
            <a:br>
              <a:rPr lang="en-US" sz="1400" dirty="0" smtClean="0">
                <a:latin typeface="Courier New" pitchFamily="49" charset="0"/>
                <a:cs typeface="Courier New" pitchFamily="49" charset="0"/>
              </a:rPr>
            </a:br>
            <a:r>
              <a:rPr lang="en-US" sz="1400" dirty="0" smtClean="0">
                <a:latin typeface="Courier New" pitchFamily="49" charset="0"/>
                <a:cs typeface="Courier New" pitchFamily="49" charset="0"/>
              </a:rPr>
              <a:t>      }</a:t>
            </a:r>
          </a:p>
          <a:p>
            <a:pPr marL="118872" indent="0">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p>
          <a:p>
            <a:pPr marL="118872" indent="0">
              <a:buNone/>
            </a:pP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118872" indent="0">
              <a:buNone/>
            </a:pPr>
            <a:endParaRPr lang="en-US" sz="1400" dirty="0">
              <a:latin typeface="Courier New" pitchFamily="49" charset="0"/>
              <a:cs typeface="Courier New" pitchFamily="49" charset="0"/>
            </a:endParaRPr>
          </a:p>
        </p:txBody>
      </p:sp>
      <p:sp>
        <p:nvSpPr>
          <p:cNvPr id="4" name="Text Placeholder 3"/>
          <p:cNvSpPr>
            <a:spLocks noGrp="1"/>
          </p:cNvSpPr>
          <p:nvPr>
            <p:ph type="body" sz="half" idx="2"/>
          </p:nvPr>
        </p:nvSpPr>
        <p:spPr/>
        <p:txBody>
          <a:bodyPr/>
          <a:lstStyle/>
          <a:p>
            <a:r>
              <a:rPr lang="en-US" sz="1500" dirty="0" smtClean="0"/>
              <a:t>Break complex functions down into smaller sub-parts.</a:t>
            </a:r>
          </a:p>
          <a:p>
            <a:endParaRPr lang="en-US" sz="1500" dirty="0"/>
          </a:p>
          <a:p>
            <a:r>
              <a:rPr lang="en-US" sz="1500" dirty="0" smtClean="0"/>
              <a:t>Use </a:t>
            </a:r>
            <a:r>
              <a:rPr lang="en-US" sz="1500" b="1" dirty="0" smtClean="0"/>
              <a:t>Intent-Revealing Names</a:t>
            </a:r>
            <a:r>
              <a:rPr lang="en-US" sz="1500" dirty="0" smtClean="0"/>
              <a:t> to document expected interactions and behavior.</a:t>
            </a:r>
          </a:p>
          <a:p>
            <a:endParaRPr lang="en-US" sz="1500" dirty="0"/>
          </a:p>
          <a:p>
            <a:endParaRPr lang="en-US" sz="1500" dirty="0" smtClean="0"/>
          </a:p>
          <a:p>
            <a:r>
              <a:rPr lang="en-US" sz="1500" dirty="0"/>
              <a:t>This function is likely untestable.</a:t>
            </a:r>
          </a:p>
          <a:p>
            <a:endParaRPr lang="en-US" sz="1500" dirty="0" smtClean="0"/>
          </a:p>
          <a:p>
            <a:r>
              <a:rPr lang="en-US" sz="1500" dirty="0" smtClean="0"/>
              <a:t>A “Saw-tooth” is a good indication that code is too complex to maintain.</a:t>
            </a:r>
            <a:endParaRPr lang="en-US" sz="1500" dirty="0"/>
          </a:p>
        </p:txBody>
      </p:sp>
    </p:spTree>
    <p:extLst>
      <p:ext uri="{BB962C8B-B14F-4D97-AF65-F5344CB8AC3E}">
        <p14:creationId xmlns:p14="http://schemas.microsoft.com/office/powerpoint/2010/main" val="13403561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Users\mplavcan\Desktop\Doc\Agile Development\Solid Motivators\DontRepeatYoursel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1510"/>
            <a:ext cx="8483112" cy="6786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926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651562" cy="978408"/>
          </a:xfrm>
        </p:spPr>
        <p:txBody>
          <a:bodyPr>
            <a:normAutofit fontScale="90000"/>
          </a:bodyPr>
          <a:lstStyle/>
          <a:p>
            <a:r>
              <a:rPr lang="en-US" sz="3100" dirty="0" smtClean="0"/>
              <a:t>Code </a:t>
            </a:r>
            <a:r>
              <a:rPr lang="en-US" sz="3100" dirty="0"/>
              <a:t>S</a:t>
            </a:r>
            <a:r>
              <a:rPr lang="en-US" sz="3100" dirty="0" smtClean="0"/>
              <a:t>mells:</a:t>
            </a:r>
            <a:r>
              <a:rPr lang="en-US" sz="2800" dirty="0" smtClean="0"/>
              <a:t/>
            </a:r>
            <a:br>
              <a:rPr lang="en-US" sz="2800" dirty="0" smtClean="0"/>
            </a:br>
            <a:r>
              <a:rPr lang="en-US" sz="2800" dirty="0" smtClean="0"/>
              <a:t>Literal </a:t>
            </a:r>
            <a:r>
              <a:rPr lang="en-US" sz="3100" dirty="0" smtClean="0"/>
              <a:t>Repetition</a:t>
            </a:r>
            <a:endParaRPr lang="en-US" sz="2800" dirty="0"/>
          </a:p>
        </p:txBody>
      </p:sp>
      <p:sp>
        <p:nvSpPr>
          <p:cNvPr id="5" name="Content Placeholder 4"/>
          <p:cNvSpPr>
            <a:spLocks noGrp="1"/>
          </p:cNvSpPr>
          <p:nvPr>
            <p:ph idx="1"/>
          </p:nvPr>
        </p:nvSpPr>
        <p:spPr/>
        <p:txBody>
          <a:bodyPr>
            <a:normAutofit/>
          </a:bodyPr>
          <a:lstStyle/>
          <a:p>
            <a:pPr marL="118872" indent="0">
              <a:buNone/>
            </a:pPr>
            <a:r>
              <a:rPr lang="en-US" sz="1500" b="1" dirty="0" smtClean="0">
                <a:solidFill>
                  <a:srgbClr val="0070C0"/>
                </a:solidFill>
                <a:latin typeface="Courier New" pitchFamily="49" charset="0"/>
                <a:cs typeface="Courier New" pitchFamily="49" charset="0"/>
              </a:rPr>
              <a:t>class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ConfusedReactor</a:t>
            </a:r>
            <a:r>
              <a:rPr lang="en-US" sz="1500" dirty="0" smtClean="0">
                <a:latin typeface="Courier New" pitchFamily="49" charset="0"/>
                <a:cs typeface="Courier New" pitchFamily="49" charset="0"/>
              </a:rPr>
              <a:t> </a:t>
            </a:r>
            <a:r>
              <a:rPr lang="en-US" sz="1500" dirty="0">
                <a:latin typeface="Courier New" pitchFamily="49" charset="0"/>
                <a:cs typeface="Courier New" pitchFamily="49" charset="0"/>
              </a:rPr>
              <a:t>{</a:t>
            </a:r>
            <a:br>
              <a:rPr lang="en-US" sz="1500" dirty="0">
                <a:latin typeface="Courier New" pitchFamily="49" charset="0"/>
                <a:cs typeface="Courier New" pitchFamily="49" charset="0"/>
              </a:rPr>
            </a:br>
            <a:r>
              <a:rPr lang="en-US" sz="1500" dirty="0">
                <a:latin typeface="Courier New" pitchFamily="49" charset="0"/>
                <a:cs typeface="Courier New" pitchFamily="49" charset="0"/>
              </a:rPr>
              <a:t> </a:t>
            </a:r>
            <a:r>
              <a:rPr lang="en-US" sz="1500" b="1" dirty="0">
                <a:solidFill>
                  <a:srgbClr val="0070C0"/>
                </a:solidFill>
                <a:latin typeface="Courier New" pitchFamily="49" charset="0"/>
                <a:cs typeface="Courier New" pitchFamily="49" charset="0"/>
              </a:rPr>
              <a:t>  </a:t>
            </a:r>
            <a:r>
              <a:rPr lang="en-US" sz="1500" b="1" dirty="0" err="1" smtClean="0">
                <a:solidFill>
                  <a:srgbClr val="0070C0"/>
                </a:solidFill>
                <a:latin typeface="Courier New" pitchFamily="49" charset="0"/>
                <a:cs typeface="Courier New" pitchFamily="49" charset="0"/>
              </a:rPr>
              <a:t>int</a:t>
            </a:r>
            <a:r>
              <a:rPr lang="en-US" sz="1500" dirty="0" smtClean="0">
                <a:latin typeface="Courier New" pitchFamily="49" charset="0"/>
                <a:cs typeface="Courier New" pitchFamily="49" charset="0"/>
              </a:rPr>
              <a:t>[</a:t>
            </a:r>
            <a:r>
              <a:rPr lang="en-US" sz="1500" b="1" dirty="0" smtClean="0">
                <a:solidFill>
                  <a:srgbClr val="7030A0"/>
                </a:solidFill>
                <a:latin typeface="Courier New" pitchFamily="49" charset="0"/>
                <a:cs typeface="Courier New" pitchFamily="49" charset="0"/>
              </a:rPr>
              <a:t>5</a:t>
            </a:r>
            <a:r>
              <a:rPr lang="en-US" sz="1500" dirty="0" smtClean="0">
                <a:latin typeface="Courier New" pitchFamily="49" charset="0"/>
                <a:cs typeface="Courier New" pitchFamily="49" charset="0"/>
              </a:rPr>
              <a:t>][</a:t>
            </a:r>
            <a:r>
              <a:rPr lang="en-US" sz="1500" b="1" dirty="0">
                <a:solidFill>
                  <a:srgbClr val="7030A0"/>
                </a:solidFill>
                <a:latin typeface="Courier New" pitchFamily="49" charset="0"/>
                <a:cs typeface="Courier New" pitchFamily="49" charset="0"/>
              </a:rPr>
              <a:t>6</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grid_array</a:t>
            </a:r>
            <a:r>
              <a:rPr lang="en-US" sz="1500" dirty="0" smtClean="0">
                <a:latin typeface="Courier New" pitchFamily="49" charset="0"/>
                <a:cs typeface="Courier New" pitchFamily="49" charset="0"/>
              </a:rPr>
              <a:t>;</a:t>
            </a:r>
            <a:endParaRPr lang="en-US" sz="1500" dirty="0">
              <a:latin typeface="Courier New" pitchFamily="49" charset="0"/>
              <a:cs typeface="Courier New" pitchFamily="49" charset="0"/>
            </a:endParaRPr>
          </a:p>
          <a:p>
            <a:pPr marL="118872" indent="0">
              <a:buNone/>
            </a:pPr>
            <a:endParaRPr lang="en-US" sz="1500" dirty="0">
              <a:latin typeface="Courier New" pitchFamily="49" charset="0"/>
              <a:cs typeface="Courier New" pitchFamily="49" charset="0"/>
            </a:endParaRPr>
          </a:p>
          <a:p>
            <a:pPr marL="118872" indent="0">
              <a:buNone/>
            </a:pPr>
            <a:r>
              <a:rPr lang="en-US" sz="1500" dirty="0">
                <a:latin typeface="Courier New" pitchFamily="49" charset="0"/>
                <a:cs typeface="Courier New" pitchFamily="49" charset="0"/>
              </a:rPr>
              <a:t> </a:t>
            </a:r>
            <a:r>
              <a:rPr lang="en-US" sz="1500" b="1" dirty="0">
                <a:solidFill>
                  <a:srgbClr val="0070C0"/>
                </a:solidFill>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 </a:t>
            </a:r>
            <a:r>
              <a:rPr lang="en-US" sz="1500" b="1" dirty="0" err="1" smtClean="0">
                <a:solidFill>
                  <a:srgbClr val="0070C0"/>
                </a:solidFill>
                <a:latin typeface="Courier New" pitchFamily="49" charset="0"/>
                <a:cs typeface="Courier New" pitchFamily="49" charset="0"/>
              </a:rPr>
              <a:t>boolean</a:t>
            </a:r>
            <a:r>
              <a:rPr lang="en-US" sz="1500" b="1" dirty="0" smtClean="0">
                <a:solidFill>
                  <a:srgbClr val="0070C0"/>
                </a:solidFill>
                <a:latin typeface="Courier New" pitchFamily="49" charset="0"/>
                <a:cs typeface="Courier New" pitchFamily="49" charset="0"/>
              </a:rPr>
              <a:t> </a:t>
            </a:r>
            <a:r>
              <a:rPr lang="en-US" sz="1500" dirty="0" err="1" smtClean="0">
                <a:latin typeface="Courier New" pitchFamily="49" charset="0"/>
                <a:cs typeface="Courier New" pitchFamily="49" charset="0"/>
              </a:rPr>
              <a:t>criticalMass</a:t>
            </a:r>
            <a:r>
              <a:rPr lang="en-US" sz="1500" dirty="0" smtClean="0">
                <a:latin typeface="Courier New" pitchFamily="49" charset="0"/>
                <a:cs typeface="Courier New" pitchFamily="49" charset="0"/>
              </a:rPr>
              <a:t>(</a:t>
            </a:r>
            <a:r>
              <a:rPr lang="en-US" sz="1500" b="1" dirty="0" err="1" smtClean="0">
                <a:solidFill>
                  <a:srgbClr val="0070C0"/>
                </a:solidFill>
                <a:latin typeface="Courier New" pitchFamily="49" charset="0"/>
                <a:cs typeface="Courier New" pitchFamily="49" charset="0"/>
              </a:rPr>
              <a:t>int</a:t>
            </a:r>
            <a:r>
              <a:rPr lang="en-US" sz="1500" b="1" dirty="0" smtClean="0">
                <a:solidFill>
                  <a:srgbClr val="0070C0"/>
                </a:solidFill>
                <a:latin typeface="Courier New" pitchFamily="49" charset="0"/>
                <a:cs typeface="Courier New" pitchFamily="49" charset="0"/>
              </a:rPr>
              <a:t> </a:t>
            </a:r>
            <a:r>
              <a:rPr lang="en-US" sz="1500" dirty="0" err="1" smtClean="0">
                <a:latin typeface="Courier New" pitchFamily="49" charset="0"/>
                <a:cs typeface="Courier New" pitchFamily="49" charset="0"/>
              </a:rPr>
              <a:t>search_item</a:t>
            </a:r>
            <a:r>
              <a:rPr lang="en-US" sz="1500" dirty="0" smtClean="0">
                <a:latin typeface="Courier New" pitchFamily="49" charset="0"/>
                <a:cs typeface="Courier New" pitchFamily="49" charset="0"/>
              </a:rPr>
              <a:t>) {</a:t>
            </a:r>
          </a:p>
          <a:p>
            <a:pPr marL="118872" indent="0">
              <a:buNone/>
            </a:pPr>
            <a:r>
              <a:rPr lang="en-US" sz="1500" b="1" dirty="0" smtClean="0">
                <a:solidFill>
                  <a:srgbClr val="0070C0"/>
                </a:solidFill>
                <a:latin typeface="Courier New" pitchFamily="49" charset="0"/>
                <a:cs typeface="Courier New" pitchFamily="49" charset="0"/>
              </a:rPr>
              <a:t>       </a:t>
            </a:r>
            <a:r>
              <a:rPr lang="en-US" sz="1500" b="1" dirty="0" err="1" smtClean="0">
                <a:solidFill>
                  <a:srgbClr val="0070C0"/>
                </a:solidFill>
                <a:latin typeface="Courier New" pitchFamily="49" charset="0"/>
                <a:cs typeface="Courier New" pitchFamily="49" charset="0"/>
              </a:rPr>
              <a:t>int</a:t>
            </a:r>
            <a:r>
              <a:rPr lang="en-US" sz="1500" b="1" dirty="0" smtClean="0">
                <a:solidFill>
                  <a:srgbClr val="0070C0"/>
                </a:solidFill>
                <a:latin typeface="Courier New" pitchFamily="49" charset="0"/>
                <a:cs typeface="Courier New" pitchFamily="49" charset="0"/>
              </a:rPr>
              <a:t> </a:t>
            </a:r>
            <a:r>
              <a:rPr lang="en-US" sz="1500" dirty="0" smtClean="0">
                <a:latin typeface="Courier New" pitchFamily="49" charset="0"/>
                <a:cs typeface="Courier New" pitchFamily="49" charset="0"/>
              </a:rPr>
              <a:t>row = </a:t>
            </a:r>
            <a:r>
              <a:rPr lang="en-US" sz="1500" b="1" dirty="0" smtClean="0">
                <a:solidFill>
                  <a:srgbClr val="7030A0"/>
                </a:solidFill>
                <a:latin typeface="Courier New" pitchFamily="49" charset="0"/>
                <a:cs typeface="Courier New" pitchFamily="49" charset="0"/>
              </a:rPr>
              <a:t>5</a:t>
            </a:r>
            <a:r>
              <a:rPr lang="en-US" sz="1500" dirty="0" smtClean="0">
                <a:latin typeface="Courier New" pitchFamily="49" charset="0"/>
                <a:cs typeface="Courier New" pitchFamily="49" charset="0"/>
              </a:rPr>
              <a:t>;</a:t>
            </a:r>
            <a:endParaRPr lang="en-US" sz="1500" b="1" dirty="0" smtClean="0">
              <a:solidFill>
                <a:srgbClr val="0070C0"/>
              </a:solidFill>
              <a:latin typeface="Courier New" pitchFamily="49" charset="0"/>
              <a:cs typeface="Courier New" pitchFamily="49" charset="0"/>
            </a:endParaRPr>
          </a:p>
          <a:p>
            <a:pPr marL="118872" indent="0">
              <a:buNone/>
            </a:pPr>
            <a:r>
              <a:rPr lang="en-US" sz="1500" b="1" dirty="0" smtClean="0">
                <a:solidFill>
                  <a:srgbClr val="0070C0"/>
                </a:solidFill>
                <a:latin typeface="Courier New" pitchFamily="49" charset="0"/>
                <a:cs typeface="Courier New" pitchFamily="49" charset="0"/>
              </a:rPr>
              <a:t>       while</a:t>
            </a:r>
            <a:r>
              <a:rPr lang="en-US" sz="1500" dirty="0" smtClean="0">
                <a:latin typeface="Courier New" pitchFamily="49" charset="0"/>
                <a:cs typeface="Courier New" pitchFamily="49" charset="0"/>
              </a:rPr>
              <a:t>(channel &gt; </a:t>
            </a:r>
            <a:r>
              <a:rPr lang="en-US" sz="1500" b="1" dirty="0" smtClean="0">
                <a:solidFill>
                  <a:srgbClr val="7030A0"/>
                </a:solidFill>
                <a:latin typeface="Courier New" pitchFamily="49" charset="0"/>
                <a:cs typeface="Courier New" pitchFamily="49" charset="0"/>
              </a:rPr>
              <a:t>0</a:t>
            </a:r>
            <a:r>
              <a:rPr lang="en-US" sz="1500" dirty="0" smtClean="0">
                <a:latin typeface="Courier New" pitchFamily="49" charset="0"/>
                <a:cs typeface="Courier New" pitchFamily="49" charset="0"/>
              </a:rPr>
              <a:t>)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err="1" smtClean="0">
                <a:solidFill>
                  <a:srgbClr val="0070C0"/>
                </a:solidFill>
                <a:latin typeface="Courier New" pitchFamily="49" charset="0"/>
                <a:cs typeface="Courier New" pitchFamily="49" charset="0"/>
              </a:rPr>
              <a:t>int</a:t>
            </a:r>
            <a:r>
              <a:rPr lang="en-US" sz="1500" dirty="0" smtClean="0">
                <a:latin typeface="Courier New" pitchFamily="49" charset="0"/>
                <a:cs typeface="Courier New" pitchFamily="49" charset="0"/>
              </a:rPr>
              <a:t> x, sum=</a:t>
            </a:r>
            <a:r>
              <a:rPr lang="en-US" sz="1500" b="1" dirty="0" smtClean="0">
                <a:solidFill>
                  <a:srgbClr val="7030A0"/>
                </a:solidFill>
                <a:latin typeface="Courier New" pitchFamily="49" charset="0"/>
                <a:cs typeface="Courier New" pitchFamily="49" charset="0"/>
              </a:rPr>
              <a:t>5</a:t>
            </a:r>
            <a:r>
              <a:rPr lang="en-US" sz="1500" dirty="0" smtClean="0">
                <a:latin typeface="Courier New" pitchFamily="49" charset="0"/>
                <a:cs typeface="Courier New" pitchFamily="49" charset="0"/>
              </a:rPr>
              <a:t>;</a:t>
            </a:r>
          </a:p>
          <a:p>
            <a:pPr marL="118872" indent="0">
              <a:buNone/>
            </a:pP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for</a:t>
            </a:r>
            <a:r>
              <a:rPr lang="en-US" sz="1500" dirty="0" smtClean="0">
                <a:latin typeface="Courier New" pitchFamily="49" charset="0"/>
                <a:cs typeface="Courier New" pitchFamily="49" charset="0"/>
              </a:rPr>
              <a:t>(x=</a:t>
            </a:r>
            <a:r>
              <a:rPr lang="en-US" sz="1500" b="1" dirty="0" smtClean="0">
                <a:solidFill>
                  <a:srgbClr val="7030A0"/>
                </a:solidFill>
                <a:latin typeface="Courier New" pitchFamily="49" charset="0"/>
                <a:cs typeface="Courier New" pitchFamily="49" charset="0"/>
              </a:rPr>
              <a:t>0</a:t>
            </a:r>
            <a:r>
              <a:rPr lang="en-US" sz="1500" dirty="0" smtClean="0">
                <a:latin typeface="Courier New" pitchFamily="49" charset="0"/>
                <a:cs typeface="Courier New" pitchFamily="49" charset="0"/>
              </a:rPr>
              <a:t> ; x &lt; </a:t>
            </a:r>
            <a:r>
              <a:rPr lang="en-US" sz="1500" b="1" dirty="0">
                <a:solidFill>
                  <a:srgbClr val="7030A0"/>
                </a:solidFill>
                <a:latin typeface="Courier New" pitchFamily="49" charset="0"/>
                <a:cs typeface="Courier New" pitchFamily="49" charset="0"/>
              </a:rPr>
              <a:t>6</a:t>
            </a:r>
            <a:r>
              <a:rPr lang="en-US" sz="1500" b="1" dirty="0" smtClean="0">
                <a:solidFill>
                  <a:srgbClr val="7030A0"/>
                </a:solidFill>
                <a:latin typeface="Courier New" pitchFamily="49" charset="0"/>
                <a:cs typeface="Courier New" pitchFamily="49" charset="0"/>
              </a:rPr>
              <a:t> </a:t>
            </a:r>
            <a:r>
              <a:rPr lang="en-US" sz="1500" dirty="0" smtClean="0">
                <a:latin typeface="Courier New" pitchFamily="49" charset="0"/>
                <a:cs typeface="Courier New" pitchFamily="49" charset="0"/>
              </a:rPr>
              <a:t>; x++)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sum+=</a:t>
            </a:r>
            <a:r>
              <a:rPr lang="en-US" sz="1500" dirty="0" err="1" smtClean="0">
                <a:latin typeface="Courier New" pitchFamily="49" charset="0"/>
                <a:cs typeface="Courier New" pitchFamily="49" charset="0"/>
              </a:rPr>
              <a:t>grid_array</a:t>
            </a:r>
            <a:r>
              <a:rPr lang="en-US" sz="1500" dirty="0" smtClean="0">
                <a:latin typeface="Courier New" pitchFamily="49" charset="0"/>
                <a:cs typeface="Courier New" pitchFamily="49" charset="0"/>
              </a:rPr>
              <a:t>[row][channel];</a:t>
            </a:r>
          </a:p>
          <a:p>
            <a:pPr marL="118872" indent="0">
              <a:buNone/>
            </a:pPr>
            <a:r>
              <a:rPr lang="en-US" sz="1500" dirty="0" smtClean="0">
                <a:latin typeface="Courier New" pitchFamily="49" charset="0"/>
                <a:cs typeface="Courier New" pitchFamily="49" charset="0"/>
              </a:rPr>
              <a:t>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local_critical</a:t>
            </a:r>
            <a:r>
              <a:rPr lang="en-US" sz="1500" dirty="0" smtClean="0">
                <a:latin typeface="Courier New" pitchFamily="49" charset="0"/>
                <a:cs typeface="Courier New" pitchFamily="49" charset="0"/>
              </a:rPr>
              <a:t>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max(x, </a:t>
            </a:r>
            <a:r>
              <a:rPr lang="en-US" sz="1500" dirty="0" err="1" smtClean="0">
                <a:latin typeface="Courier New" pitchFamily="49" charset="0"/>
                <a:cs typeface="Courier New" pitchFamily="49" charset="0"/>
              </a:rPr>
              <a:t>grid_array</a:t>
            </a:r>
            <a:r>
              <a:rPr lang="en-US" sz="1500" dirty="0" smtClean="0">
                <a:latin typeface="Courier New" pitchFamily="49" charset="0"/>
                <a:cs typeface="Courier New" pitchFamily="49" charset="0"/>
              </a:rPr>
              <a:t>[row][</a:t>
            </a:r>
            <a:r>
              <a:rPr lang="en-US" sz="1500" dirty="0">
                <a:latin typeface="Courier New" pitchFamily="49" charset="0"/>
                <a:cs typeface="Courier New" pitchFamily="49" charset="0"/>
              </a:rPr>
              <a:t>channel]</a:t>
            </a:r>
            <a:r>
              <a:rPr lang="en-US" sz="1500" dirty="0" smtClean="0">
                <a:latin typeface="Courier New" pitchFamily="49" charset="0"/>
                <a:cs typeface="Courier New" pitchFamily="49" charset="0"/>
              </a:rPr>
              <a:t>);</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index = min(index, </a:t>
            </a:r>
            <a:r>
              <a:rPr lang="en-US" sz="1500" dirty="0" err="1" smtClean="0">
                <a:latin typeface="Courier New" pitchFamily="49" charset="0"/>
                <a:cs typeface="Courier New" pitchFamily="49" charset="0"/>
              </a:rPr>
              <a:t>local_critical</a:t>
            </a:r>
            <a:r>
              <a:rPr lang="en-US" sz="1500" dirty="0" smtClean="0">
                <a:latin typeface="Courier New" pitchFamily="49" charset="0"/>
                <a:cs typeface="Courier New" pitchFamily="49" charset="0"/>
              </a:rPr>
              <a:t>);</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if</a:t>
            </a:r>
            <a:r>
              <a:rPr lang="en-US" sz="1500" dirty="0" smtClean="0">
                <a:latin typeface="Courier New" pitchFamily="49" charset="0"/>
                <a:cs typeface="Courier New" pitchFamily="49" charset="0"/>
              </a:rPr>
              <a:t>(sum </a:t>
            </a:r>
            <a:r>
              <a:rPr lang="en-US" sz="1500" dirty="0">
                <a:latin typeface="Courier New" pitchFamily="49" charset="0"/>
                <a:cs typeface="Courier New" pitchFamily="49" charset="0"/>
              </a:rPr>
              <a:t>&gt; </a:t>
            </a:r>
            <a:r>
              <a:rPr lang="en-US" sz="1500" b="1" dirty="0">
                <a:solidFill>
                  <a:srgbClr val="7030A0"/>
                </a:solidFill>
                <a:latin typeface="Courier New" pitchFamily="49" charset="0"/>
                <a:cs typeface="Courier New" pitchFamily="49" charset="0"/>
              </a:rPr>
              <a:t>30</a:t>
            </a:r>
            <a:r>
              <a:rPr lang="en-US" sz="1500" dirty="0" smtClean="0">
                <a:latin typeface="Courier New" pitchFamily="49" charset="0"/>
                <a:cs typeface="Courier New" pitchFamily="49" charset="0"/>
              </a:rPr>
              <a:t>) </a:t>
            </a:r>
            <a:r>
              <a:rPr lang="en-US" sz="1500" b="1" dirty="0">
                <a:solidFill>
                  <a:srgbClr val="0070C0"/>
                </a:solidFill>
                <a:latin typeface="Courier New" pitchFamily="49" charset="0"/>
                <a:cs typeface="Courier New" pitchFamily="49" charset="0"/>
              </a:rPr>
              <a:t>return </a:t>
            </a:r>
            <a:r>
              <a:rPr lang="en-US" sz="1500" b="1" dirty="0" smtClean="0">
                <a:solidFill>
                  <a:srgbClr val="7030A0"/>
                </a:solidFill>
                <a:latin typeface="Courier New" pitchFamily="49" charset="0"/>
                <a:cs typeface="Courier New" pitchFamily="49" charset="0"/>
              </a:rPr>
              <a:t>true</a:t>
            </a:r>
            <a:r>
              <a:rPr lang="en-US" sz="1500" dirty="0" smtClean="0">
                <a:latin typeface="Courier New" pitchFamily="49" charset="0"/>
                <a:cs typeface="Courier New" pitchFamily="49" charset="0"/>
              </a:rPr>
              <a:t>;</a:t>
            </a:r>
          </a:p>
          <a:p>
            <a:pPr marL="118872" indent="0">
              <a:buNone/>
            </a:pPr>
            <a:r>
              <a:rPr lang="en-US" sz="1500" dirty="0" smtClean="0">
                <a:latin typeface="Courier New" pitchFamily="49" charset="0"/>
                <a:cs typeface="Courier New" pitchFamily="49" charset="0"/>
              </a:rPr>
              <a:t>      }</a:t>
            </a:r>
          </a:p>
          <a:p>
            <a:pPr marL="118872" indent="0">
              <a:buNone/>
            </a:pPr>
            <a:r>
              <a:rPr lang="en-US" sz="1500" dirty="0" smtClean="0">
                <a:latin typeface="Courier New" pitchFamily="49" charset="0"/>
                <a:cs typeface="Courier New" pitchFamily="49" charset="0"/>
              </a:rPr>
              <a:t>   }</a:t>
            </a:r>
            <a:endParaRPr lang="en-US" sz="1500" dirty="0">
              <a:latin typeface="Courier New" pitchFamily="49" charset="0"/>
              <a:cs typeface="Courier New" pitchFamily="49" charset="0"/>
            </a:endParaRPr>
          </a:p>
          <a:p>
            <a:pPr marL="118872" indent="0">
              <a:buNone/>
            </a:pPr>
            <a:r>
              <a:rPr lang="en-US" sz="1500" dirty="0" smtClean="0">
                <a:latin typeface="Courier New" pitchFamily="49" charset="0"/>
                <a:cs typeface="Courier New" pitchFamily="49" charset="0"/>
              </a:rPr>
              <a:t>}</a:t>
            </a:r>
          </a:p>
          <a:p>
            <a:pPr marL="118872" indent="0">
              <a:buNone/>
            </a:pPr>
            <a:endParaRPr lang="en-US" sz="1500" dirty="0">
              <a:latin typeface="Courier New" pitchFamily="49" charset="0"/>
              <a:cs typeface="Courier New" pitchFamily="49" charset="0"/>
            </a:endParaRPr>
          </a:p>
          <a:p>
            <a:pPr marL="118872" indent="0">
              <a:buNone/>
            </a:pPr>
            <a:endParaRPr lang="en-US" sz="1500" dirty="0">
              <a:latin typeface="Courier New" pitchFamily="49" charset="0"/>
              <a:cs typeface="Courier New" pitchFamily="49" charset="0"/>
            </a:endParaRPr>
          </a:p>
          <a:p>
            <a:pPr marL="118872" indent="0">
              <a:buNone/>
            </a:pPr>
            <a:endParaRPr lang="en-US" sz="1500" dirty="0">
              <a:latin typeface="Courier New" pitchFamily="49" charset="0"/>
              <a:cs typeface="Courier New" pitchFamily="49" charset="0"/>
            </a:endParaRPr>
          </a:p>
        </p:txBody>
      </p:sp>
      <p:sp>
        <p:nvSpPr>
          <p:cNvPr id="6" name="Text Placeholder 5"/>
          <p:cNvSpPr>
            <a:spLocks noGrp="1"/>
          </p:cNvSpPr>
          <p:nvPr>
            <p:ph type="body" sz="half" idx="2"/>
          </p:nvPr>
        </p:nvSpPr>
        <p:spPr/>
        <p:txBody>
          <a:bodyPr>
            <a:normAutofit fontScale="92500" lnSpcReduction="10000"/>
          </a:bodyPr>
          <a:lstStyle/>
          <a:p>
            <a:r>
              <a:rPr lang="en-US" sz="1500" dirty="0" smtClean="0"/>
              <a:t>Using literal values is the most common form of duplication.  When one value changes, all must change. </a:t>
            </a:r>
            <a:br>
              <a:rPr lang="en-US" sz="1500" dirty="0" smtClean="0"/>
            </a:br>
            <a:r>
              <a:rPr lang="en-US" sz="1500" dirty="0" smtClean="0"/>
              <a:t/>
            </a:r>
            <a:br>
              <a:rPr lang="en-US" sz="1500" dirty="0" smtClean="0"/>
            </a:br>
            <a:r>
              <a:rPr lang="en-US" sz="1500" dirty="0" smtClean="0"/>
              <a:t>But:</a:t>
            </a:r>
          </a:p>
          <a:p>
            <a:pPr marL="285750" indent="-285750">
              <a:buFont typeface="Arial" pitchFamily="34" charset="0"/>
              <a:buChar char="•"/>
            </a:pPr>
            <a:r>
              <a:rPr lang="en-US" sz="1500" dirty="0"/>
              <a:t>W</a:t>
            </a:r>
            <a:r>
              <a:rPr lang="en-US" sz="1500" dirty="0" smtClean="0"/>
              <a:t>hat if a replacement is missed? </a:t>
            </a:r>
            <a:br>
              <a:rPr lang="en-US" sz="1500" dirty="0" smtClean="0"/>
            </a:br>
            <a:endParaRPr lang="en-US" sz="1500" dirty="0" smtClean="0"/>
          </a:p>
          <a:p>
            <a:pPr marL="285750" indent="-285750">
              <a:buFont typeface="Arial" pitchFamily="34" charset="0"/>
              <a:buChar char="•"/>
            </a:pPr>
            <a:r>
              <a:rPr lang="en-US" sz="1500" dirty="0" smtClean="0"/>
              <a:t>What if two different behaviors use the same literal value? </a:t>
            </a:r>
            <a:br>
              <a:rPr lang="en-US" sz="1500" dirty="0" smtClean="0"/>
            </a:br>
            <a:endParaRPr lang="en-US" sz="1500" dirty="0" smtClean="0"/>
          </a:p>
          <a:p>
            <a:pPr marL="285750" indent="-285750">
              <a:buFont typeface="Arial" pitchFamily="34" charset="0"/>
              <a:buChar char="•"/>
            </a:pPr>
            <a:r>
              <a:rPr lang="en-US" sz="1500" dirty="0" smtClean="0"/>
              <a:t>What about calculations based on those values? </a:t>
            </a:r>
          </a:p>
          <a:p>
            <a:r>
              <a:rPr lang="en-US" sz="1500" dirty="0" smtClean="0"/>
              <a:t/>
            </a:r>
            <a:br>
              <a:rPr lang="en-US" sz="1500" dirty="0" smtClean="0"/>
            </a:br>
            <a:r>
              <a:rPr lang="en-US" sz="1500" dirty="0" smtClean="0"/>
              <a:t>Also </a:t>
            </a:r>
            <a:r>
              <a:rPr lang="en-US" sz="1500" dirty="0"/>
              <a:t>known as: </a:t>
            </a:r>
            <a:br>
              <a:rPr lang="en-US" sz="1500" dirty="0"/>
            </a:br>
            <a:r>
              <a:rPr lang="en-US" sz="1500" dirty="0"/>
              <a:t>  “Magic Numbers”</a:t>
            </a:r>
          </a:p>
          <a:p>
            <a:endParaRPr lang="en-US" sz="1500" dirty="0"/>
          </a:p>
          <a:p>
            <a:r>
              <a:rPr lang="en-US" sz="1500" dirty="0" smtClean="0"/>
              <a:t>Solution is to use Constant Values with </a:t>
            </a:r>
            <a:r>
              <a:rPr lang="en-US" sz="1500" b="1" dirty="0" smtClean="0"/>
              <a:t>Intent-Revealing Names</a:t>
            </a:r>
            <a:r>
              <a:rPr lang="en-US" sz="1500" dirty="0"/>
              <a:t> </a:t>
            </a:r>
            <a:r>
              <a:rPr lang="en-US" sz="1500" dirty="0" smtClean="0"/>
              <a:t>to document code</a:t>
            </a:r>
            <a:br>
              <a:rPr lang="en-US" sz="1500" dirty="0" smtClean="0"/>
            </a:br>
            <a:endParaRPr lang="en-US" sz="1500" dirty="0"/>
          </a:p>
        </p:txBody>
      </p:sp>
    </p:spTree>
    <p:extLst>
      <p:ext uri="{BB962C8B-B14F-4D97-AF65-F5344CB8AC3E}">
        <p14:creationId xmlns:p14="http://schemas.microsoft.com/office/powerpoint/2010/main" val="32928887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Code Smells:</a:t>
            </a:r>
            <a:br>
              <a:rPr lang="en-US" sz="2800" dirty="0" smtClean="0"/>
            </a:br>
            <a:r>
              <a:rPr lang="en-US" sz="2800" dirty="0" smtClean="0"/>
              <a:t>Data Repetition</a:t>
            </a:r>
            <a:endParaRPr lang="en-US" sz="2800" dirty="0"/>
          </a:p>
        </p:txBody>
      </p:sp>
      <p:sp>
        <p:nvSpPr>
          <p:cNvPr id="5" name="Content Placeholder 4"/>
          <p:cNvSpPr>
            <a:spLocks noGrp="1"/>
          </p:cNvSpPr>
          <p:nvPr>
            <p:ph idx="1"/>
          </p:nvPr>
        </p:nvSpPr>
        <p:spPr/>
        <p:txBody>
          <a:bodyPr>
            <a:normAutofit/>
          </a:bodyPr>
          <a:lstStyle/>
          <a:p>
            <a:pPr marL="118872" indent="0">
              <a:buNone/>
            </a:pPr>
            <a:r>
              <a:rPr lang="en-US" sz="1600" b="1" dirty="0">
                <a:solidFill>
                  <a:srgbClr val="00B050"/>
                </a:solidFill>
                <a:latin typeface="Courier New" pitchFamily="49" charset="0"/>
                <a:cs typeface="Courier New" pitchFamily="49" charset="0"/>
              </a:rPr>
              <a:t>// </a:t>
            </a:r>
            <a:r>
              <a:rPr lang="en-US" sz="1600" b="1" dirty="0" smtClean="0">
                <a:solidFill>
                  <a:srgbClr val="00B050"/>
                </a:solidFill>
                <a:latin typeface="Courier New" pitchFamily="49" charset="0"/>
                <a:cs typeface="Courier New" pitchFamily="49" charset="0"/>
              </a:rPr>
              <a:t>Both sets of coordinates hold the same </a:t>
            </a:r>
            <a:br>
              <a:rPr lang="en-US" sz="1600" b="1" dirty="0" smtClean="0">
                <a:solidFill>
                  <a:srgbClr val="00B050"/>
                </a:solidFill>
                <a:latin typeface="Courier New" pitchFamily="49" charset="0"/>
                <a:cs typeface="Courier New" pitchFamily="49" charset="0"/>
              </a:rPr>
            </a:br>
            <a:r>
              <a:rPr lang="en-US" sz="1600" b="1" dirty="0" smtClean="0">
                <a:solidFill>
                  <a:srgbClr val="00B050"/>
                </a:solidFill>
                <a:latin typeface="Courier New" pitchFamily="49" charset="0"/>
                <a:cs typeface="Courier New" pitchFamily="49" charset="0"/>
              </a:rPr>
              <a:t>//   data.  Which one is correct?</a:t>
            </a:r>
            <a:endParaRPr lang="en-US" sz="1600" b="1" dirty="0">
              <a:solidFill>
                <a:srgbClr val="00B050"/>
              </a:solidFill>
              <a:latin typeface="Courier New" pitchFamily="49" charset="0"/>
              <a:cs typeface="Courier New" pitchFamily="49" charset="0"/>
            </a:endParaRPr>
          </a:p>
          <a:p>
            <a:pPr marL="118872" indent="0">
              <a:buNone/>
            </a:pPr>
            <a:r>
              <a:rPr lang="en-US" sz="1600" b="1" dirty="0" smtClean="0">
                <a:solidFill>
                  <a:srgbClr val="0070C0"/>
                </a:solidFill>
                <a:latin typeface="Courier New" pitchFamily="49" charset="0"/>
                <a:cs typeface="Courier New" pitchFamily="49" charset="0"/>
              </a:rPr>
              <a:t>class</a:t>
            </a:r>
            <a:r>
              <a:rPr lang="en-US" sz="1600" dirty="0" smtClean="0">
                <a:latin typeface="Courier New" pitchFamily="49" charset="0"/>
                <a:cs typeface="Courier New" pitchFamily="49" charset="0"/>
              </a:rPr>
              <a:t> Point {</a:t>
            </a: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b="1" dirty="0">
                <a:solidFill>
                  <a:srgbClr val="0070C0"/>
                </a:solidFill>
                <a:latin typeface="Courier New" pitchFamily="49" charset="0"/>
                <a:cs typeface="Courier New" pitchFamily="49" charset="0"/>
              </a:rPr>
              <a:t> </a:t>
            </a:r>
            <a:r>
              <a:rPr lang="en-US" sz="1600" b="1" dirty="0" smtClean="0">
                <a:solidFill>
                  <a:srgbClr val="0070C0"/>
                </a:solidFill>
                <a:latin typeface="Courier New" pitchFamily="49" charset="0"/>
                <a:cs typeface="Courier New" pitchFamily="49" charset="0"/>
              </a:rPr>
              <a:t> double </a:t>
            </a:r>
            <a:r>
              <a:rPr lang="en-US" sz="1600" dirty="0" smtClean="0">
                <a:latin typeface="Courier New" pitchFamily="49" charset="0"/>
                <a:cs typeface="Courier New" pitchFamily="49" charset="0"/>
              </a:rPr>
              <a:t>x, y, z;</a:t>
            </a:r>
          </a:p>
          <a:p>
            <a:pPr marL="118872" indent="0">
              <a:buNone/>
            </a:pPr>
            <a:r>
              <a:rPr lang="en-US" sz="1600" b="1" dirty="0">
                <a:solidFill>
                  <a:srgbClr val="0070C0"/>
                </a:solidFill>
                <a:latin typeface="Courier New" pitchFamily="49" charset="0"/>
                <a:cs typeface="Courier New" pitchFamily="49" charset="0"/>
              </a:rPr>
              <a:t> </a:t>
            </a:r>
            <a:r>
              <a:rPr lang="en-US" sz="1600" b="1" dirty="0" smtClean="0">
                <a:solidFill>
                  <a:srgbClr val="0070C0"/>
                </a:solidFill>
                <a:latin typeface="Courier New" pitchFamily="49" charset="0"/>
                <a:cs typeface="Courier New" pitchFamily="49" charset="0"/>
              </a:rPr>
              <a:t>  </a:t>
            </a:r>
            <a:r>
              <a:rPr lang="en-US" sz="1600" b="1" dirty="0">
                <a:solidFill>
                  <a:srgbClr val="0070C0"/>
                </a:solidFill>
                <a:latin typeface="Courier New" pitchFamily="49" charset="0"/>
                <a:cs typeface="Courier New" pitchFamily="49" charset="0"/>
              </a:rPr>
              <a:t>double </a:t>
            </a:r>
            <a:r>
              <a:rPr lang="en-US" sz="1600" dirty="0" smtClean="0">
                <a:latin typeface="Courier New" pitchFamily="49" charset="0"/>
                <a:cs typeface="Courier New" pitchFamily="49" charset="0"/>
              </a:rPr>
              <a:t>radius, azimuth, elevation;</a:t>
            </a:r>
          </a:p>
          <a:p>
            <a:pPr marL="118872" indent="0">
              <a:buNone/>
            </a:pPr>
            <a:endParaRPr lang="en-US" sz="1600" dirty="0" smtClean="0">
              <a:latin typeface="Courier New" pitchFamily="49" charset="0"/>
              <a:cs typeface="Courier New" pitchFamily="49" charset="0"/>
            </a:endParaRPr>
          </a:p>
          <a:p>
            <a:pPr marL="118872" indent="0">
              <a:buNone/>
            </a:pP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setLocation</a:t>
            </a:r>
            <a:r>
              <a:rPr lang="en-US" sz="1600" dirty="0" smtClean="0">
                <a:latin typeface="Courier New" pitchFamily="49" charset="0"/>
                <a:cs typeface="Courier New" pitchFamily="49" charset="0"/>
              </a:rPr>
              <a:t>(</a:t>
            </a:r>
            <a:r>
              <a:rPr lang="en-US" sz="1600" b="1" dirty="0" smtClean="0">
                <a:solidFill>
                  <a:srgbClr val="0070C0"/>
                </a:solidFill>
                <a:latin typeface="Courier New" pitchFamily="49" charset="0"/>
                <a:cs typeface="Courier New" pitchFamily="49" charset="0"/>
              </a:rPr>
              <a:t>double </a:t>
            </a:r>
            <a:r>
              <a:rPr lang="en-US" sz="1600" dirty="0" err="1" smtClean="0">
                <a:latin typeface="Courier New" pitchFamily="49" charset="0"/>
                <a:cs typeface="Courier New" pitchFamily="49" charset="0"/>
              </a:rPr>
              <a:t>new_x</a:t>
            </a:r>
            <a:r>
              <a:rPr lang="en-US" sz="1600" dirty="0" smtClean="0">
                <a:latin typeface="Courier New" pitchFamily="49" charset="0"/>
                <a:cs typeface="Courier New" pitchFamily="49" charset="0"/>
              </a:rPr>
              <a:t>, </a:t>
            </a:r>
            <a:r>
              <a:rPr lang="en-US" sz="1600" dirty="0" err="1">
                <a:latin typeface="Courier New" pitchFamily="49" charset="0"/>
                <a:cs typeface="Courier New" pitchFamily="49" charset="0"/>
              </a:rPr>
              <a:t>new_</a:t>
            </a:r>
            <a:r>
              <a:rPr lang="en-US" sz="1600" dirty="0" err="1" smtClean="0">
                <a:latin typeface="Courier New" pitchFamily="49" charset="0"/>
                <a:cs typeface="Courier New" pitchFamily="49" charset="0"/>
              </a:rPr>
              <a:t>y</a:t>
            </a:r>
            <a:r>
              <a:rPr lang="en-US" sz="1600" dirty="0">
                <a:latin typeface="Courier New" pitchFamily="49" charset="0"/>
                <a:cs typeface="Courier New" pitchFamily="49" charset="0"/>
              </a:rPr>
              <a:t>, </a:t>
            </a:r>
            <a:r>
              <a:rPr lang="en-US" sz="1600" dirty="0" err="1">
                <a:latin typeface="Courier New" pitchFamily="49" charset="0"/>
                <a:cs typeface="Courier New" pitchFamily="49" charset="0"/>
              </a:rPr>
              <a:t>new_</a:t>
            </a:r>
            <a:r>
              <a:rPr lang="en-US" sz="1600" dirty="0" err="1" smtClean="0">
                <a:latin typeface="Courier New" pitchFamily="49" charset="0"/>
                <a:cs typeface="Courier New" pitchFamily="49" charset="0"/>
              </a:rPr>
              <a:t>z</a:t>
            </a:r>
            <a:r>
              <a:rPr lang="en-US" sz="1600" dirty="0" smtClean="0">
                <a:latin typeface="Courier New" pitchFamily="49" charset="0"/>
                <a:cs typeface="Courier New" pitchFamily="49" charset="0"/>
              </a:rPr>
              <a:t>) {</a:t>
            </a:r>
          </a:p>
          <a:p>
            <a:pPr marL="118872" indent="0">
              <a:buNone/>
            </a:pPr>
            <a:r>
              <a:rPr lang="en-US" sz="1600" dirty="0" smtClean="0">
                <a:latin typeface="Courier New" pitchFamily="49" charset="0"/>
                <a:cs typeface="Courier New" pitchFamily="49" charset="0"/>
              </a:rPr>
              <a:t>      </a:t>
            </a:r>
            <a:r>
              <a:rPr lang="en-US" sz="1600" b="1" dirty="0" err="1">
                <a:solidFill>
                  <a:srgbClr val="0070C0"/>
                </a:solidFill>
                <a:latin typeface="Courier New" pitchFamily="49" charset="0"/>
                <a:cs typeface="Courier New" pitchFamily="49" charset="0"/>
              </a:rPr>
              <a:t>this</a:t>
            </a:r>
            <a:r>
              <a:rPr lang="en-US" sz="1600" dirty="0" err="1">
                <a:latin typeface="Courier New" pitchFamily="49" charset="0"/>
                <a:cs typeface="Courier New" pitchFamily="49" charset="0"/>
              </a:rPr>
              <a:t>.x</a:t>
            </a:r>
            <a:r>
              <a:rPr lang="en-US" sz="1600" dirty="0">
                <a:latin typeface="Courier New" pitchFamily="49" charset="0"/>
                <a:cs typeface="Courier New" pitchFamily="49" charset="0"/>
              </a:rPr>
              <a:t> = x</a:t>
            </a:r>
            <a:r>
              <a:rPr lang="en-US" sz="1600" dirty="0" smtClean="0">
                <a:latin typeface="Courier New" pitchFamily="49" charset="0"/>
                <a:cs typeface="Courier New" pitchFamily="49" charset="0"/>
              </a:rPr>
              <a:t>;</a:t>
            </a:r>
          </a:p>
          <a:p>
            <a:pPr marL="118872"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b="1" dirty="0" err="1">
                <a:solidFill>
                  <a:srgbClr val="0070C0"/>
                </a:solidFill>
                <a:latin typeface="Courier New" pitchFamily="49" charset="0"/>
                <a:cs typeface="Courier New" pitchFamily="49" charset="0"/>
              </a:rPr>
              <a:t>this</a:t>
            </a:r>
            <a:r>
              <a:rPr lang="en-US" sz="1600" dirty="0" err="1" smtClean="0">
                <a:latin typeface="Courier New" pitchFamily="49" charset="0"/>
                <a:cs typeface="Courier New" pitchFamily="49" charset="0"/>
              </a:rPr>
              <a:t>.y</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y;</a:t>
            </a:r>
          </a:p>
          <a:p>
            <a:pPr marL="118872" indent="0">
              <a:buNone/>
            </a:pPr>
            <a:r>
              <a:rPr lang="en-US" sz="1600" dirty="0" smtClean="0">
                <a:latin typeface="Courier New" pitchFamily="49" charset="0"/>
                <a:cs typeface="Courier New" pitchFamily="49" charset="0"/>
              </a:rPr>
              <a:t>      </a:t>
            </a:r>
            <a:r>
              <a:rPr lang="en-US" sz="1600" b="1" dirty="0" err="1">
                <a:solidFill>
                  <a:srgbClr val="0070C0"/>
                </a:solidFill>
                <a:latin typeface="Courier New" pitchFamily="49" charset="0"/>
                <a:cs typeface="Courier New" pitchFamily="49" charset="0"/>
              </a:rPr>
              <a:t>this</a:t>
            </a:r>
            <a:r>
              <a:rPr lang="en-US" sz="1600" dirty="0" err="1" smtClean="0">
                <a:latin typeface="Courier New" pitchFamily="49" charset="0"/>
                <a:cs typeface="Courier New" pitchFamily="49" charset="0"/>
              </a:rPr>
              <a:t>.z</a:t>
            </a:r>
            <a:r>
              <a:rPr lang="en-US" sz="1600" dirty="0" smtClean="0">
                <a:latin typeface="Courier New" pitchFamily="49" charset="0"/>
                <a:cs typeface="Courier New" pitchFamily="49" charset="0"/>
              </a:rPr>
              <a:t> = z;</a:t>
            </a:r>
          </a:p>
          <a:p>
            <a:pPr marL="118872" indent="0">
              <a:buNone/>
            </a:pPr>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a:p>
            <a:pPr marL="118872" indent="0">
              <a:buNone/>
            </a:pPr>
            <a:endParaRPr lang="en-US" sz="1600" dirty="0" smtClean="0">
              <a:latin typeface="Courier New" pitchFamily="49" charset="0"/>
              <a:cs typeface="Courier New" pitchFamily="49" charset="0"/>
            </a:endParaRPr>
          </a:p>
          <a:p>
            <a:pPr marL="118872"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setRadius</a:t>
            </a:r>
            <a:r>
              <a:rPr lang="en-US" sz="1600" dirty="0" smtClean="0">
                <a:latin typeface="Courier New" pitchFamily="49" charset="0"/>
                <a:cs typeface="Courier New" pitchFamily="49" charset="0"/>
              </a:rPr>
              <a:t>(</a:t>
            </a:r>
            <a:r>
              <a:rPr lang="en-US" sz="1600" b="1" dirty="0" smtClean="0">
                <a:solidFill>
                  <a:srgbClr val="0070C0"/>
                </a:solidFill>
                <a:latin typeface="Courier New" pitchFamily="49" charset="0"/>
                <a:cs typeface="Courier New" pitchFamily="49" charset="0"/>
              </a:rPr>
              <a:t>double </a:t>
            </a:r>
            <a:r>
              <a:rPr lang="en-US" sz="1600" dirty="0" err="1" smtClean="0">
                <a:latin typeface="Courier New" pitchFamily="49" charset="0"/>
                <a:cs typeface="Courier New" pitchFamily="49" charset="0"/>
              </a:rPr>
              <a:t>new_radius</a:t>
            </a:r>
            <a:r>
              <a:rPr lang="en-US" sz="1600" dirty="0" smtClean="0">
                <a:latin typeface="Courier New" pitchFamily="49" charset="0"/>
                <a:cs typeface="Courier New" pitchFamily="49" charset="0"/>
              </a:rPr>
              <a:t>) {</a:t>
            </a:r>
          </a:p>
          <a:p>
            <a:pPr marL="118872" indent="0">
              <a:buNone/>
            </a:pP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b="1" dirty="0" err="1">
                <a:solidFill>
                  <a:srgbClr val="0070C0"/>
                </a:solidFill>
                <a:latin typeface="Courier New" pitchFamily="49" charset="0"/>
                <a:cs typeface="Courier New" pitchFamily="49" charset="0"/>
              </a:rPr>
              <a:t>this</a:t>
            </a:r>
            <a:r>
              <a:rPr lang="en-US" sz="1600" dirty="0" err="1">
                <a:latin typeface="Courier New" pitchFamily="49" charset="0"/>
                <a:cs typeface="Courier New" pitchFamily="49" charset="0"/>
              </a:rPr>
              <a:t>.</a:t>
            </a:r>
            <a:r>
              <a:rPr lang="en-US" sz="1600" dirty="0" err="1" smtClean="0">
                <a:latin typeface="Courier New" pitchFamily="49" charset="0"/>
                <a:cs typeface="Courier New" pitchFamily="49" charset="0"/>
              </a:rPr>
              <a:t>radius</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new_radius</a:t>
            </a:r>
            <a:r>
              <a:rPr lang="en-US" sz="1600" dirty="0" smtClean="0">
                <a:latin typeface="Courier New" pitchFamily="49" charset="0"/>
                <a:cs typeface="Courier New" pitchFamily="49" charset="0"/>
              </a:rPr>
              <a:t>;</a:t>
            </a:r>
            <a:endParaRPr lang="en-US" sz="1600" dirty="0">
              <a:latin typeface="Courier New" pitchFamily="49" charset="0"/>
              <a:cs typeface="Courier New" pitchFamily="49" charset="0"/>
            </a:endParaRPr>
          </a:p>
          <a:p>
            <a:pPr marL="118872" indent="0">
              <a:buNone/>
            </a:pPr>
            <a:r>
              <a:rPr lang="en-US" sz="1600" dirty="0">
                <a:latin typeface="Courier New" pitchFamily="49" charset="0"/>
                <a:cs typeface="Courier New" pitchFamily="49" charset="0"/>
              </a:rPr>
              <a:t>   }</a:t>
            </a:r>
            <a:endParaRPr lang="en-US" sz="1600" dirty="0" smtClean="0">
              <a:latin typeface="Courier New" pitchFamily="49" charset="0"/>
              <a:cs typeface="Courier New" pitchFamily="49" charset="0"/>
            </a:endParaRPr>
          </a:p>
          <a:p>
            <a:pPr marL="118872" indent="0">
              <a:buNone/>
            </a:pPr>
            <a:r>
              <a:rPr lang="en-US" sz="1600" dirty="0" smtClean="0">
                <a:latin typeface="Courier New" pitchFamily="49" charset="0"/>
                <a:cs typeface="Courier New" pitchFamily="49" charset="0"/>
              </a:rPr>
              <a:t>}</a:t>
            </a:r>
            <a:endParaRPr lang="en-US" dirty="0"/>
          </a:p>
          <a:p>
            <a:pPr marL="118872" indent="0">
              <a:buNone/>
            </a:pPr>
            <a:endParaRPr lang="en-US" dirty="0"/>
          </a:p>
        </p:txBody>
      </p:sp>
      <p:sp>
        <p:nvSpPr>
          <p:cNvPr id="6" name="Text Placeholder 5"/>
          <p:cNvSpPr>
            <a:spLocks noGrp="1"/>
          </p:cNvSpPr>
          <p:nvPr>
            <p:ph type="body" sz="half" idx="2"/>
          </p:nvPr>
        </p:nvSpPr>
        <p:spPr/>
        <p:txBody>
          <a:bodyPr/>
          <a:lstStyle/>
          <a:p>
            <a:r>
              <a:rPr lang="en-US" dirty="0" smtClean="0"/>
              <a:t>This happens often when there are different ways of visualizing data that are difficult to convert between, or require computational complexity.</a:t>
            </a:r>
            <a:br>
              <a:rPr lang="en-US" dirty="0" smtClean="0"/>
            </a:br>
            <a:r>
              <a:rPr lang="en-US" dirty="0" smtClean="0"/>
              <a:t/>
            </a:r>
            <a:br>
              <a:rPr lang="en-US" dirty="0" smtClean="0"/>
            </a:br>
            <a:r>
              <a:rPr lang="en-US" dirty="0" smtClean="0"/>
              <a:t>It also happens with cached values.</a:t>
            </a:r>
            <a:br>
              <a:rPr lang="en-US" dirty="0" smtClean="0"/>
            </a:br>
            <a:r>
              <a:rPr lang="en-US" dirty="0" smtClean="0"/>
              <a:t/>
            </a:r>
            <a:br>
              <a:rPr lang="en-US" dirty="0" smtClean="0"/>
            </a:br>
            <a:r>
              <a:rPr lang="en-US" dirty="0" smtClean="0"/>
              <a:t>Any duplication on this front leads to  “split-brained” behavior, where different parts of the software may interpret the same object differently</a:t>
            </a:r>
            <a:endParaRPr lang="en-US" dirty="0"/>
          </a:p>
        </p:txBody>
      </p:sp>
    </p:spTree>
    <p:extLst>
      <p:ext uri="{BB962C8B-B14F-4D97-AF65-F5344CB8AC3E}">
        <p14:creationId xmlns:p14="http://schemas.microsoft.com/office/powerpoint/2010/main" val="127245831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1143000"/>
          </a:xfrm>
        </p:spPr>
        <p:txBody>
          <a:bodyPr>
            <a:normAutofit fontScale="90000"/>
          </a:bodyPr>
          <a:lstStyle/>
          <a:p>
            <a:r>
              <a:rPr lang="en-US" sz="2800" dirty="0" smtClean="0"/>
              <a:t>Code Smells:</a:t>
            </a:r>
            <a:br>
              <a:rPr lang="en-US" sz="2800" dirty="0" smtClean="0"/>
            </a:br>
            <a:r>
              <a:rPr lang="en-US" sz="2800" dirty="0" smtClean="0"/>
              <a:t>Duplicate Algorithms</a:t>
            </a:r>
            <a:endParaRPr lang="en-US" sz="2800" dirty="0"/>
          </a:p>
        </p:txBody>
      </p:sp>
      <p:sp>
        <p:nvSpPr>
          <p:cNvPr id="5" name="Content Placeholder 4"/>
          <p:cNvSpPr>
            <a:spLocks noGrp="1"/>
          </p:cNvSpPr>
          <p:nvPr>
            <p:ph idx="1"/>
          </p:nvPr>
        </p:nvSpPr>
        <p:spPr/>
        <p:txBody>
          <a:bodyPr>
            <a:normAutofit fontScale="47500" lnSpcReduction="20000"/>
          </a:bodyPr>
          <a:lstStyle/>
          <a:p>
            <a:pPr marL="118872" indent="0">
              <a:buNone/>
            </a:pPr>
            <a:r>
              <a:rPr lang="en-US" b="1" dirty="0">
                <a:solidFill>
                  <a:srgbClr val="0070C0"/>
                </a:solidFill>
                <a:latin typeface="Courier New" pitchFamily="49" charset="0"/>
                <a:cs typeface="Courier New" pitchFamily="49" charset="0"/>
              </a:rPr>
              <a:t>class</a:t>
            </a:r>
            <a:r>
              <a:rPr lang="en-US" dirty="0">
                <a:latin typeface="Courier New" pitchFamily="49" charset="0"/>
                <a:cs typeface="Courier New" pitchFamily="49" charset="0"/>
              </a:rPr>
              <a:t> </a:t>
            </a:r>
            <a:r>
              <a:rPr lang="en-US" dirty="0" err="1">
                <a:latin typeface="Courier New" pitchFamily="49" charset="0"/>
                <a:cs typeface="Courier New" pitchFamily="49" charset="0"/>
              </a:rPr>
              <a:t>IntegerList</a:t>
            </a:r>
            <a:r>
              <a:rPr lang="en-US" dirty="0">
                <a:latin typeface="Courier New" pitchFamily="49" charset="0"/>
                <a:cs typeface="Courier New" pitchFamily="49" charset="0"/>
              </a:rPr>
              <a:t> {</a:t>
            </a:r>
            <a:br>
              <a:rPr lang="en-US" dirty="0">
                <a:latin typeface="Courier New" pitchFamily="49" charset="0"/>
                <a:cs typeface="Courier New" pitchFamily="49" charset="0"/>
              </a:rPr>
            </a:b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  </a:t>
            </a:r>
            <a:r>
              <a:rPr lang="en-US" b="1" dirty="0" err="1" smtClean="0">
                <a:solidFill>
                  <a:srgbClr val="0070C0"/>
                </a:solidFill>
                <a:latin typeface="Courier New" pitchFamily="49" charset="0"/>
                <a:cs typeface="Courier New" pitchFamily="49" charset="0"/>
              </a:rPr>
              <a:t>int</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element_list</a:t>
            </a:r>
            <a:r>
              <a:rPr lang="en-US" dirty="0">
                <a:latin typeface="Courier New" pitchFamily="49" charset="0"/>
                <a:cs typeface="Courier New" pitchFamily="49" charset="0"/>
              </a:rPr>
              <a:t>;</a:t>
            </a:r>
          </a:p>
          <a:p>
            <a:pPr marL="118872" indent="0">
              <a:buNone/>
            </a:pPr>
            <a:endParaRPr lang="en-US" dirty="0">
              <a:latin typeface="Courier New" pitchFamily="49" charset="0"/>
              <a:cs typeface="Courier New" pitchFamily="49" charset="0"/>
            </a:endParaRPr>
          </a:p>
          <a:p>
            <a:pPr marL="118872" indent="0">
              <a:buNone/>
            </a:pP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boolean</a:t>
            </a:r>
            <a:r>
              <a:rPr lang="en-US" b="1" dirty="0">
                <a:solidFill>
                  <a:srgbClr val="0070C0"/>
                </a:solidFill>
                <a:latin typeface="Courier New" pitchFamily="49" charset="0"/>
                <a:cs typeface="Courier New" pitchFamily="49" charset="0"/>
              </a:rPr>
              <a:t> </a:t>
            </a:r>
            <a:r>
              <a:rPr lang="en-US" dirty="0" err="1" smtClean="0">
                <a:latin typeface="Courier New" pitchFamily="49" charset="0"/>
                <a:cs typeface="Courier New" pitchFamily="49" charset="0"/>
              </a:rPr>
              <a:t>hasItem</a:t>
            </a:r>
            <a:r>
              <a:rPr lang="en-US" dirty="0" smtClean="0">
                <a:latin typeface="Courier New" pitchFamily="49" charset="0"/>
                <a:cs typeface="Courier New" pitchFamily="49" charset="0"/>
              </a:rPr>
              <a:t>(</a:t>
            </a:r>
            <a:r>
              <a:rPr lang="en-US" b="1" dirty="0" err="1" smtClean="0">
                <a:solidFill>
                  <a:srgbClr val="0070C0"/>
                </a:solidFill>
                <a:latin typeface="Courier New" pitchFamily="49" charset="0"/>
                <a:cs typeface="Courier New" pitchFamily="49" charset="0"/>
              </a:rPr>
              <a:t>int</a:t>
            </a:r>
            <a:r>
              <a:rPr lang="en-US" b="1" dirty="0" smtClean="0">
                <a:solidFill>
                  <a:srgbClr val="0070C0"/>
                </a:solidFill>
                <a:latin typeface="Courier New" pitchFamily="49" charset="0"/>
                <a:cs typeface="Courier New" pitchFamily="49" charset="0"/>
              </a:rPr>
              <a:t> </a:t>
            </a:r>
            <a:r>
              <a:rPr lang="en-US" dirty="0" err="1">
                <a:latin typeface="Courier New" pitchFamily="49" charset="0"/>
                <a:cs typeface="Courier New" pitchFamily="49" charset="0"/>
              </a:rPr>
              <a:t>search_item</a:t>
            </a: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int</a:t>
            </a:r>
            <a:r>
              <a:rPr lang="en-US" b="1" dirty="0">
                <a:solidFill>
                  <a:srgbClr val="0070C0"/>
                </a:solidFill>
                <a:latin typeface="Courier New" pitchFamily="49" charset="0"/>
                <a:cs typeface="Courier New" pitchFamily="49" charset="0"/>
              </a:rPr>
              <a:t> </a:t>
            </a:r>
            <a:r>
              <a:rPr lang="en-US" dirty="0">
                <a:latin typeface="Courier New" pitchFamily="49" charset="0"/>
                <a:cs typeface="Courier New" pitchFamily="49" charset="0"/>
              </a:rPr>
              <a:t>index = </a:t>
            </a:r>
            <a:r>
              <a:rPr lang="en-US" b="1" dirty="0">
                <a:solidFill>
                  <a:srgbClr val="7030A0"/>
                </a:solidFill>
                <a:latin typeface="Courier New" pitchFamily="49" charset="0"/>
                <a:cs typeface="Courier New" pitchFamily="49" charset="0"/>
              </a:rPr>
              <a:t>0</a:t>
            </a:r>
            <a:r>
              <a:rPr lang="en-US" dirty="0">
                <a:latin typeface="Courier New" pitchFamily="49" charset="0"/>
                <a:cs typeface="Courier New" pitchFamily="49" charset="0"/>
              </a:rPr>
              <a:t>;</a:t>
            </a:r>
            <a:br>
              <a:rPr lang="en-US" dirty="0">
                <a:latin typeface="Courier New" pitchFamily="49" charset="0"/>
                <a:cs typeface="Courier New" pitchFamily="49" charset="0"/>
              </a:rPr>
            </a:b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while</a:t>
            </a:r>
            <a:r>
              <a:rPr lang="en-US" dirty="0">
                <a:latin typeface="Courier New" pitchFamily="49" charset="0"/>
                <a:cs typeface="Courier New" pitchFamily="49" charset="0"/>
              </a:rPr>
              <a:t>(index &lt; </a:t>
            </a:r>
            <a:r>
              <a:rPr lang="en-US" dirty="0" err="1">
                <a:latin typeface="Courier New" pitchFamily="49" charset="0"/>
                <a:cs typeface="Courier New" pitchFamily="49" charset="0"/>
              </a:rPr>
              <a:t>element_list.length</a:t>
            </a: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if</a:t>
            </a:r>
            <a:r>
              <a:rPr lang="en-US" dirty="0">
                <a:latin typeface="Courier New" pitchFamily="49" charset="0"/>
                <a:cs typeface="Courier New" pitchFamily="49" charset="0"/>
              </a:rPr>
              <a:t>(</a:t>
            </a:r>
            <a:r>
              <a:rPr lang="en-US" dirty="0" err="1">
                <a:latin typeface="Courier New" pitchFamily="49" charset="0"/>
                <a:cs typeface="Courier New" pitchFamily="49" charset="0"/>
              </a:rPr>
              <a:t>element_list</a:t>
            </a:r>
            <a:r>
              <a:rPr lang="en-US" dirty="0">
                <a:latin typeface="Courier New" pitchFamily="49" charset="0"/>
                <a:cs typeface="Courier New" pitchFamily="49" charset="0"/>
              </a:rPr>
              <a:t>[index] == </a:t>
            </a:r>
            <a:r>
              <a:rPr lang="en-US" dirty="0" err="1" smtClean="0">
                <a:latin typeface="Courier New" pitchFamily="49" charset="0"/>
                <a:cs typeface="Courier New" pitchFamily="49" charset="0"/>
              </a:rPr>
              <a:t>search_item</a:t>
            </a:r>
            <a:r>
              <a:rPr lang="en-US" dirty="0">
                <a:latin typeface="Courier New" pitchFamily="49" charset="0"/>
                <a:cs typeface="Courier New" pitchFamily="49" charset="0"/>
              </a:rPr>
              <a:t>)</a:t>
            </a:r>
          </a:p>
          <a:p>
            <a:pPr marL="118872" indent="0">
              <a:buNone/>
            </a:pP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return </a:t>
            </a:r>
            <a:r>
              <a:rPr lang="en-US" b="1" dirty="0">
                <a:solidFill>
                  <a:srgbClr val="7030A0"/>
                </a:solidFill>
                <a:latin typeface="Courier New" pitchFamily="49" charset="0"/>
                <a:cs typeface="Courier New" pitchFamily="49" charset="0"/>
              </a:rPr>
              <a:t>true</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118872" indent="0">
              <a:buNone/>
            </a:pP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p>
          <a:p>
            <a:pPr marL="118872" indent="0">
              <a:buNone/>
            </a:pPr>
            <a:endParaRPr lang="en-US" dirty="0">
              <a:latin typeface="Courier New" pitchFamily="49" charset="0"/>
              <a:cs typeface="Courier New" pitchFamily="49" charset="0"/>
            </a:endParaRPr>
          </a:p>
          <a:p>
            <a:pPr marL="118872" indent="0">
              <a:buNone/>
            </a:pPr>
            <a:r>
              <a:rPr lang="en-US" b="1" dirty="0">
                <a:solidFill>
                  <a:srgbClr val="0070C0"/>
                </a:solidFill>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int</a:t>
            </a:r>
            <a:r>
              <a:rPr lang="en-US" b="1" dirty="0">
                <a:solidFill>
                  <a:srgbClr val="0070C0"/>
                </a:solidFill>
                <a:latin typeface="Courier New" pitchFamily="49" charset="0"/>
                <a:cs typeface="Courier New" pitchFamily="49" charset="0"/>
              </a:rPr>
              <a:t> </a:t>
            </a:r>
            <a:r>
              <a:rPr lang="en-US" dirty="0" err="1">
                <a:latin typeface="Courier New" pitchFamily="49" charset="0"/>
                <a:cs typeface="Courier New" pitchFamily="49" charset="0"/>
              </a:rPr>
              <a:t>firstMatchingIndex</a:t>
            </a:r>
            <a:r>
              <a:rPr lang="en-US" dirty="0">
                <a:latin typeface="Courier New" pitchFamily="49" charset="0"/>
                <a:cs typeface="Courier New" pitchFamily="49" charset="0"/>
              </a:rPr>
              <a:t>(</a:t>
            </a:r>
            <a:r>
              <a:rPr lang="en-US" b="1" dirty="0" err="1">
                <a:solidFill>
                  <a:srgbClr val="0070C0"/>
                </a:solidFill>
                <a:latin typeface="Courier New" pitchFamily="49" charset="0"/>
                <a:cs typeface="Courier New" pitchFamily="49" charset="0"/>
              </a:rPr>
              <a:t>int</a:t>
            </a:r>
            <a:r>
              <a:rPr lang="en-US" b="1" dirty="0">
                <a:solidFill>
                  <a:srgbClr val="0070C0"/>
                </a:solidFill>
                <a:latin typeface="Courier New" pitchFamily="49" charset="0"/>
                <a:cs typeface="Courier New" pitchFamily="49" charset="0"/>
              </a:rPr>
              <a:t> </a:t>
            </a:r>
            <a:r>
              <a:rPr lang="en-US" dirty="0" err="1">
                <a:latin typeface="Courier New" pitchFamily="49" charset="0"/>
                <a:cs typeface="Courier New" pitchFamily="49" charset="0"/>
              </a:rPr>
              <a:t>search_item</a:t>
            </a: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r>
              <a:rPr lang="en-US" b="1" dirty="0" err="1">
                <a:solidFill>
                  <a:srgbClr val="0070C0"/>
                </a:solidFill>
                <a:latin typeface="Courier New" pitchFamily="49" charset="0"/>
                <a:cs typeface="Courier New" pitchFamily="49" charset="0"/>
              </a:rPr>
              <a:t>int</a:t>
            </a:r>
            <a:r>
              <a:rPr lang="en-US" b="1" dirty="0">
                <a:solidFill>
                  <a:srgbClr val="0070C0"/>
                </a:solidFill>
                <a:latin typeface="Courier New" pitchFamily="49" charset="0"/>
                <a:cs typeface="Courier New" pitchFamily="49" charset="0"/>
              </a:rPr>
              <a:t> </a:t>
            </a:r>
            <a:r>
              <a:rPr lang="en-US" dirty="0">
                <a:latin typeface="Courier New" pitchFamily="49" charset="0"/>
                <a:cs typeface="Courier New" pitchFamily="49" charset="0"/>
              </a:rPr>
              <a:t>index = </a:t>
            </a:r>
            <a:r>
              <a:rPr lang="en-US" b="1" dirty="0">
                <a:solidFill>
                  <a:srgbClr val="7030A0"/>
                </a:solidFill>
                <a:latin typeface="Courier New" pitchFamily="49" charset="0"/>
                <a:cs typeface="Courier New" pitchFamily="49" charset="0"/>
              </a:rPr>
              <a:t>0</a:t>
            </a:r>
            <a:r>
              <a:rPr lang="en-US" dirty="0">
                <a:latin typeface="Courier New" pitchFamily="49" charset="0"/>
                <a:cs typeface="Courier New" pitchFamily="49" charset="0"/>
              </a:rPr>
              <a:t>;</a:t>
            </a:r>
            <a:br>
              <a:rPr lang="en-US" dirty="0">
                <a:latin typeface="Courier New" pitchFamily="49" charset="0"/>
                <a:cs typeface="Courier New" pitchFamily="49" charset="0"/>
              </a:rPr>
            </a:b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while</a:t>
            </a:r>
            <a:r>
              <a:rPr lang="en-US" dirty="0">
                <a:latin typeface="Courier New" pitchFamily="49" charset="0"/>
                <a:cs typeface="Courier New" pitchFamily="49" charset="0"/>
              </a:rPr>
              <a:t>(index &lt; </a:t>
            </a:r>
            <a:r>
              <a:rPr lang="en-US" dirty="0" err="1">
                <a:latin typeface="Courier New" pitchFamily="49" charset="0"/>
                <a:cs typeface="Courier New" pitchFamily="49" charset="0"/>
              </a:rPr>
              <a:t>element_list.length</a:t>
            </a: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if</a:t>
            </a:r>
            <a:r>
              <a:rPr lang="en-US" dirty="0">
                <a:latin typeface="Courier New" pitchFamily="49" charset="0"/>
                <a:cs typeface="Courier New" pitchFamily="49" charset="0"/>
              </a:rPr>
              <a:t>(</a:t>
            </a:r>
            <a:r>
              <a:rPr lang="en-US" dirty="0" err="1">
                <a:latin typeface="Courier New" pitchFamily="49" charset="0"/>
                <a:cs typeface="Courier New" pitchFamily="49" charset="0"/>
              </a:rPr>
              <a:t>element_list</a:t>
            </a:r>
            <a:r>
              <a:rPr lang="en-US" dirty="0">
                <a:latin typeface="Courier New" pitchFamily="49" charset="0"/>
                <a:cs typeface="Courier New" pitchFamily="49" charset="0"/>
              </a:rPr>
              <a:t>[index] == </a:t>
            </a:r>
            <a:r>
              <a:rPr lang="en-US" dirty="0" err="1">
                <a:latin typeface="Courier New" pitchFamily="49" charset="0"/>
                <a:cs typeface="Courier New" pitchFamily="49" charset="0"/>
              </a:rPr>
              <a:t>search_item</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118872" indent="0">
              <a:buNone/>
            </a:pPr>
            <a:r>
              <a:rPr lang="en-US" dirty="0">
                <a:latin typeface="Courier New" pitchFamily="49" charset="0"/>
                <a:cs typeface="Courier New" pitchFamily="49" charset="0"/>
              </a:rPr>
              <a:t>            </a:t>
            </a:r>
            <a:r>
              <a:rPr lang="en-US" b="1" dirty="0">
                <a:solidFill>
                  <a:srgbClr val="0070C0"/>
                </a:solidFill>
                <a:latin typeface="Courier New" pitchFamily="49" charset="0"/>
                <a:cs typeface="Courier New" pitchFamily="49" charset="0"/>
              </a:rPr>
              <a:t>return </a:t>
            </a:r>
            <a:r>
              <a:rPr lang="en-US" dirty="0">
                <a:latin typeface="Courier New" pitchFamily="49" charset="0"/>
                <a:cs typeface="Courier New" pitchFamily="49" charset="0"/>
              </a:rPr>
              <a:t>index</a:t>
            </a:r>
            <a:r>
              <a:rPr lang="en-US" dirty="0" smtClean="0">
                <a:latin typeface="Courier New" pitchFamily="49" charset="0"/>
                <a:cs typeface="Courier New" pitchFamily="49" charset="0"/>
              </a:rPr>
              <a:t>;</a:t>
            </a:r>
            <a:endParaRPr lang="en-US" dirty="0">
              <a:latin typeface="Courier New" pitchFamily="49" charset="0"/>
              <a:cs typeface="Courier New" pitchFamily="49" charset="0"/>
            </a:endParaRPr>
          </a:p>
          <a:p>
            <a:pPr marL="118872" indent="0">
              <a:buNone/>
            </a:pP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   }</a:t>
            </a:r>
          </a:p>
          <a:p>
            <a:pPr marL="118872" indent="0">
              <a:buNone/>
            </a:pPr>
            <a:r>
              <a:rPr lang="en-US" dirty="0">
                <a:latin typeface="Courier New" pitchFamily="49" charset="0"/>
                <a:cs typeface="Courier New" pitchFamily="49" charset="0"/>
              </a:rPr>
              <a:t>}</a:t>
            </a:r>
          </a:p>
          <a:p>
            <a:pPr marL="118872" indent="0">
              <a:buNone/>
            </a:pPr>
            <a:endParaRPr lang="en-US" dirty="0"/>
          </a:p>
        </p:txBody>
      </p:sp>
      <p:sp>
        <p:nvSpPr>
          <p:cNvPr id="6" name="Text Placeholder 5"/>
          <p:cNvSpPr>
            <a:spLocks noGrp="1"/>
          </p:cNvSpPr>
          <p:nvPr>
            <p:ph type="body" sz="half" idx="2"/>
          </p:nvPr>
        </p:nvSpPr>
        <p:spPr/>
        <p:txBody>
          <a:bodyPr>
            <a:normAutofit fontScale="92500" lnSpcReduction="10000"/>
          </a:bodyPr>
          <a:lstStyle/>
          <a:p>
            <a:r>
              <a:rPr lang="en-US" b="1" dirty="0" smtClean="0"/>
              <a:t>Duplicate Algorithms</a:t>
            </a:r>
            <a:r>
              <a:rPr lang="en-US" b="1" dirty="0"/>
              <a:t> </a:t>
            </a:r>
            <a:r>
              <a:rPr lang="en-US" dirty="0" smtClean="0"/>
              <a:t>quickly appear as simple functions are copied, then tend to grow over time to become increasingly different in the their core logic, while preserving the same outer shell.</a:t>
            </a:r>
          </a:p>
          <a:p>
            <a:r>
              <a:rPr lang="en-US" dirty="0" smtClean="0"/>
              <a:t/>
            </a:r>
            <a:br>
              <a:rPr lang="en-US" dirty="0" smtClean="0"/>
            </a:br>
            <a:r>
              <a:rPr lang="en-US" dirty="0"/>
              <a:t/>
            </a:r>
            <a:br>
              <a:rPr lang="en-US" dirty="0"/>
            </a:br>
            <a:r>
              <a:rPr lang="en-US" dirty="0" smtClean="0"/>
              <a:t>This is fixed by using </a:t>
            </a:r>
            <a:r>
              <a:rPr lang="en-US" dirty="0"/>
              <a:t>a common </a:t>
            </a:r>
            <a:r>
              <a:rPr lang="en-US" dirty="0" smtClean="0"/>
              <a:t>method called from all of the others, or using the </a:t>
            </a:r>
            <a:r>
              <a:rPr lang="en-US" i="1" dirty="0" smtClean="0"/>
              <a:t>Iterator </a:t>
            </a:r>
            <a:r>
              <a:rPr lang="en-US" dirty="0" smtClean="0"/>
              <a:t>or</a:t>
            </a:r>
            <a:r>
              <a:rPr lang="en-US" i="1" dirty="0" smtClean="0"/>
              <a:t> Visitor</a:t>
            </a:r>
            <a:r>
              <a:rPr lang="en-US" dirty="0" smtClean="0"/>
              <a:t> </a:t>
            </a:r>
            <a:r>
              <a:rPr lang="en-US" b="1" dirty="0"/>
              <a:t>D</a:t>
            </a:r>
            <a:r>
              <a:rPr lang="en-US" b="1" dirty="0" smtClean="0"/>
              <a:t>esign Patterns</a:t>
            </a:r>
            <a:r>
              <a:rPr lang="en-US" dirty="0" smtClean="0"/>
              <a:t> for complex object interactions.</a:t>
            </a:r>
            <a:br>
              <a:rPr lang="en-US" dirty="0" smtClean="0"/>
            </a:br>
            <a:r>
              <a:rPr lang="en-US" dirty="0" smtClean="0"/>
              <a:t/>
            </a:r>
            <a:br>
              <a:rPr lang="en-US" dirty="0" smtClean="0"/>
            </a:br>
            <a:r>
              <a:rPr lang="en-US" b="1" dirty="0" smtClean="0"/>
              <a:t/>
            </a:r>
            <a:br>
              <a:rPr lang="en-US" b="1" dirty="0" smtClean="0"/>
            </a:br>
            <a:r>
              <a:rPr lang="en-US" b="1" dirty="0" smtClean="0"/>
              <a:t>Duplicate Algorithms </a:t>
            </a:r>
            <a:r>
              <a:rPr lang="en-US" dirty="0" smtClean="0"/>
              <a:t>also occur when a </a:t>
            </a:r>
            <a:r>
              <a:rPr lang="en-US" i="1" dirty="0"/>
              <a:t>D</a:t>
            </a:r>
            <a:r>
              <a:rPr lang="en-US" i="1" dirty="0" smtClean="0"/>
              <a:t>ata Clump</a:t>
            </a:r>
            <a:r>
              <a:rPr lang="en-US" dirty="0" smtClean="0"/>
              <a:t> is not grouped into a single data object, and instead each separate element is operated on by a copy of the algorithm.</a:t>
            </a:r>
          </a:p>
          <a:p>
            <a:endParaRPr lang="en-US" dirty="0"/>
          </a:p>
          <a:p>
            <a:r>
              <a:rPr lang="en-US" dirty="0" smtClean="0"/>
              <a:t> </a:t>
            </a:r>
            <a:endParaRPr lang="en-US" dirty="0"/>
          </a:p>
        </p:txBody>
      </p:sp>
    </p:spTree>
    <p:extLst>
      <p:ext uri="{BB962C8B-B14F-4D97-AF65-F5344CB8AC3E}">
        <p14:creationId xmlns:p14="http://schemas.microsoft.com/office/powerpoint/2010/main" val="20793337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Code Smells: Naming</a:t>
            </a:r>
            <a:endParaRPr lang="en-US" sz="2800" dirty="0"/>
          </a:p>
        </p:txBody>
      </p:sp>
      <p:sp>
        <p:nvSpPr>
          <p:cNvPr id="3" name="Content Placeholder 2"/>
          <p:cNvSpPr>
            <a:spLocks noGrp="1"/>
          </p:cNvSpPr>
          <p:nvPr>
            <p:ph idx="1"/>
          </p:nvPr>
        </p:nvSpPr>
        <p:spPr/>
        <p:txBody>
          <a:bodyPr>
            <a:normAutofit/>
          </a:bodyPr>
          <a:lstStyle/>
          <a:p>
            <a:pPr marL="118872" indent="0">
              <a:buNone/>
            </a:pPr>
            <a:r>
              <a:rPr lang="en-US" sz="1400" b="1" dirty="0" err="1" smtClean="0">
                <a:solidFill>
                  <a:srgbClr val="0070C0"/>
                </a:solidFill>
                <a:latin typeface="Courier New" pitchFamily="49" charset="0"/>
                <a:cs typeface="Courier New" pitchFamily="49" charset="0"/>
              </a:rPr>
              <a:t>boolean</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visitToSite</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loc</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int</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pid</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118872" indent="0">
              <a:buNone/>
            </a:pPr>
            <a:r>
              <a:rPr lang="en-US" sz="1400" dirty="0">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throws </a:t>
            </a:r>
            <a:r>
              <a:rPr lang="en-US" sz="1400" dirty="0">
                <a:latin typeface="Courier New" pitchFamily="49" charset="0"/>
                <a:cs typeface="Courier New" pitchFamily="49" charset="0"/>
              </a:rPr>
              <a:t>Exception</a:t>
            </a:r>
            <a:endParaRPr lang="en-US" sz="1400" b="1" dirty="0">
              <a:solidFill>
                <a:srgbClr val="0070C0"/>
              </a:solidFill>
              <a:latin typeface="Courier New" pitchFamily="49" charset="0"/>
              <a:cs typeface="Courier New" pitchFamily="49" charset="0"/>
            </a:endParaRPr>
          </a:p>
          <a:p>
            <a:pPr marL="118872" indent="0">
              <a:buNone/>
            </a:pPr>
            <a:r>
              <a:rPr lang="en-US" sz="1400" dirty="0" smtClean="0">
                <a:latin typeface="Courier New" pitchFamily="49" charset="0"/>
                <a:cs typeface="Courier New" pitchFamily="49" charset="0"/>
              </a:rPr>
              <a:t>{</a:t>
            </a:r>
          </a:p>
          <a:p>
            <a:pPr marL="118872" indent="0">
              <a:buNone/>
            </a:pPr>
            <a:r>
              <a:rPr lang="en-US" sz="1400" b="1" dirty="0" smtClean="0">
                <a:solidFill>
                  <a:srgbClr val="0070C0"/>
                </a:solidFill>
                <a:latin typeface="Courier New" pitchFamily="49" charset="0"/>
                <a:cs typeface="Courier New" pitchFamily="49" charset="0"/>
              </a:rPr>
              <a:t>   if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loc</a:t>
            </a:r>
            <a:r>
              <a:rPr lang="en-US" sz="1400" dirty="0" smtClean="0">
                <a:latin typeface="Courier New" pitchFamily="49" charset="0"/>
                <a:cs typeface="Courier New" pitchFamily="49" charset="0"/>
              </a:rPr>
              <a:t> &lt; </a:t>
            </a:r>
            <a:r>
              <a:rPr lang="en-US" sz="1400" b="1" dirty="0" smtClean="0">
                <a:solidFill>
                  <a:srgbClr val="7030A0"/>
                </a:solidFill>
                <a:latin typeface="Courier New" pitchFamily="49" charset="0"/>
                <a:cs typeface="Courier New" pitchFamily="49" charset="0"/>
              </a:rPr>
              <a:t>0</a:t>
            </a:r>
            <a:r>
              <a:rPr lang="en-US" sz="1400" dirty="0" smtClean="0">
                <a:latin typeface="Courier New" pitchFamily="49" charset="0"/>
                <a:cs typeface="Courier New" pitchFamily="49" charset="0"/>
              </a:rPr>
              <a:t>)</a:t>
            </a:r>
          </a:p>
          <a:p>
            <a:pPr marL="118872" indent="0">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throw new</a:t>
            </a:r>
            <a:r>
              <a:rPr lang="en-US" sz="1400" dirty="0" smtClean="0">
                <a:latin typeface="Courier New" pitchFamily="49" charset="0"/>
                <a:cs typeface="Courier New" pitchFamily="49" charset="0"/>
              </a:rPr>
              <a:t> Exception();</a:t>
            </a:r>
          </a:p>
          <a:p>
            <a:pPr marL="118872" indent="0">
              <a:buNone/>
            </a:pPr>
            <a:r>
              <a:rPr lang="en-US" sz="1400" dirty="0" smtClean="0">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if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empl_db.has</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pid</a:t>
            </a: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118872" indent="0">
              <a:buNone/>
            </a:pPr>
            <a:r>
              <a:rPr lang="en-US" sz="1400" dirty="0">
                <a:latin typeface="Courier New" pitchFamily="49" charset="0"/>
                <a:cs typeface="Courier New" pitchFamily="49" charset="0"/>
              </a:rPr>
              <a:t>      </a:t>
            </a:r>
            <a:r>
              <a:rPr lang="en-US" sz="1400" b="1" dirty="0">
                <a:solidFill>
                  <a:srgbClr val="0070C0"/>
                </a:solidFill>
                <a:latin typeface="Courier New" pitchFamily="49" charset="0"/>
                <a:cs typeface="Courier New" pitchFamily="49" charset="0"/>
              </a:rPr>
              <a:t>throw new</a:t>
            </a:r>
            <a:r>
              <a:rPr lang="en-US" sz="1400" dirty="0">
                <a:latin typeface="Courier New" pitchFamily="49" charset="0"/>
                <a:cs typeface="Courier New" pitchFamily="49" charset="0"/>
              </a:rPr>
              <a:t> Exception</a:t>
            </a:r>
            <a:r>
              <a:rPr lang="en-US" sz="1400" dirty="0" smtClean="0">
                <a:latin typeface="Courier New" pitchFamily="49" charset="0"/>
                <a:cs typeface="Courier New" pitchFamily="49" charset="0"/>
              </a:rPr>
              <a:t>();</a:t>
            </a:r>
          </a:p>
          <a:p>
            <a:pPr marL="118872" indent="0">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List&lt;Integer&gt; </a:t>
            </a:r>
            <a:r>
              <a:rPr lang="en-US" sz="1400" dirty="0" err="1" smtClean="0">
                <a:latin typeface="Courier New" pitchFamily="49" charset="0"/>
                <a:cs typeface="Courier New" pitchFamily="49" charset="0"/>
              </a:rPr>
              <a:t>plcs</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empl_db.get_sid_list</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pid</a:t>
            </a:r>
            <a:r>
              <a:rPr lang="en-US" sz="1400" dirty="0" smtClean="0">
                <a:latin typeface="Courier New" pitchFamily="49" charset="0"/>
                <a:cs typeface="Courier New" pitchFamily="49" charset="0"/>
              </a:rPr>
              <a:t>);</a:t>
            </a:r>
            <a:endParaRPr lang="en-US" sz="1400" b="1" dirty="0" smtClean="0">
              <a:solidFill>
                <a:srgbClr val="0070C0"/>
              </a:solidFill>
              <a:latin typeface="Courier New" pitchFamily="49" charset="0"/>
              <a:cs typeface="Courier New" pitchFamily="49" charset="0"/>
            </a:endParaRPr>
          </a:p>
          <a:p>
            <a:pPr marL="118872" indent="0">
              <a:buNone/>
            </a:pPr>
            <a:r>
              <a:rPr lang="en-US" sz="1400" b="1" dirty="0">
                <a:solidFill>
                  <a:srgbClr val="0070C0"/>
                </a:solidFill>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  if</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plcs.contains</a:t>
            </a:r>
            <a:r>
              <a:rPr lang="en-US" sz="1400" dirty="0" smtClean="0">
                <a:latin typeface="Courier New" pitchFamily="49" charset="0"/>
                <a:cs typeface="Courier New" pitchFamily="49" charset="0"/>
              </a:rPr>
              <a:t>(</a:t>
            </a:r>
            <a:r>
              <a:rPr lang="en-US" sz="1400" dirty="0" err="1" smtClean="0">
                <a:latin typeface="Courier New" pitchFamily="49" charset="0"/>
                <a:cs typeface="Courier New" pitchFamily="49" charset="0"/>
              </a:rPr>
              <a:t>loc</a:t>
            </a:r>
            <a:r>
              <a:rPr lang="en-US" sz="1400" dirty="0" smtClean="0">
                <a:latin typeface="Courier New" pitchFamily="49" charset="0"/>
                <a:cs typeface="Courier New" pitchFamily="49" charset="0"/>
              </a:rPr>
              <a:t>)) {</a:t>
            </a:r>
            <a:endParaRPr lang="en-US" sz="1400" dirty="0">
              <a:latin typeface="Courier New" pitchFamily="49" charset="0"/>
              <a:cs typeface="Courier New" pitchFamily="49" charset="0"/>
            </a:endParaRPr>
          </a:p>
          <a:p>
            <a:pPr marL="118872" indent="0">
              <a:buNone/>
            </a:pPr>
            <a:r>
              <a:rPr lang="en-US" sz="1400" b="1" dirty="0" smtClean="0">
                <a:solidFill>
                  <a:srgbClr val="0070C0"/>
                </a:solidFill>
                <a:latin typeface="Courier New" pitchFamily="49" charset="0"/>
                <a:cs typeface="Courier New" pitchFamily="49" charset="0"/>
              </a:rPr>
              <a:t>      return</a:t>
            </a:r>
            <a:r>
              <a:rPr lang="en-US" sz="1400" dirty="0" smtClean="0">
                <a:latin typeface="Courier New" pitchFamily="49" charset="0"/>
                <a:cs typeface="Courier New" pitchFamily="49" charset="0"/>
              </a:rPr>
              <a:t> </a:t>
            </a:r>
            <a:r>
              <a:rPr lang="en-US" sz="1400" b="1" dirty="0" smtClean="0">
                <a:solidFill>
                  <a:srgbClr val="7030A0"/>
                </a:solidFill>
                <a:latin typeface="Courier New" pitchFamily="49" charset="0"/>
                <a:cs typeface="Courier New" pitchFamily="49" charset="0"/>
              </a:rPr>
              <a:t>false</a:t>
            </a:r>
            <a:r>
              <a:rPr lang="en-US" sz="1400" dirty="0" smtClean="0">
                <a:latin typeface="Courier New" pitchFamily="49" charset="0"/>
                <a:cs typeface="Courier New" pitchFamily="49" charset="0"/>
              </a:rPr>
              <a:t>;</a:t>
            </a:r>
          </a:p>
          <a:p>
            <a:pPr marL="118872" indent="0">
              <a:buNone/>
            </a:pPr>
            <a:r>
              <a:rPr lang="en-US" sz="1400" dirty="0" smtClean="0">
                <a:latin typeface="Courier New" pitchFamily="49" charset="0"/>
                <a:cs typeface="Courier New" pitchFamily="49" charset="0"/>
              </a:rPr>
              <a:t>   } else {</a:t>
            </a:r>
          </a:p>
          <a:p>
            <a:pPr marL="118872" indent="0">
              <a:buNone/>
            </a:pP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    </a:t>
            </a:r>
            <a:r>
              <a:rPr lang="en-US" sz="1400" b="1" dirty="0" smtClean="0">
                <a:solidFill>
                  <a:srgbClr val="0070C0"/>
                </a:solidFill>
                <a:latin typeface="Courier New" pitchFamily="49" charset="0"/>
                <a:cs typeface="Courier New" pitchFamily="49" charset="0"/>
              </a:rPr>
              <a:t>return</a:t>
            </a:r>
            <a:r>
              <a:rPr lang="en-US" sz="1400" dirty="0" smtClean="0">
                <a:latin typeface="Courier New" pitchFamily="49" charset="0"/>
                <a:cs typeface="Courier New" pitchFamily="49" charset="0"/>
              </a:rPr>
              <a:t> </a:t>
            </a:r>
            <a:r>
              <a:rPr lang="en-US" sz="1400" b="1" dirty="0">
                <a:solidFill>
                  <a:srgbClr val="7030A0"/>
                </a:solidFill>
                <a:latin typeface="Courier New" pitchFamily="49" charset="0"/>
                <a:cs typeface="Courier New" pitchFamily="49" charset="0"/>
              </a:rPr>
              <a:t>true</a:t>
            </a:r>
            <a:r>
              <a:rPr lang="en-US" sz="1400" dirty="0">
                <a:latin typeface="Courier New" pitchFamily="49" charset="0"/>
                <a:cs typeface="Courier New" pitchFamily="49" charset="0"/>
              </a:rPr>
              <a:t>;</a:t>
            </a:r>
            <a:br>
              <a:rPr lang="en-US" sz="1400" dirty="0">
                <a:latin typeface="Courier New" pitchFamily="49" charset="0"/>
                <a:cs typeface="Courier New" pitchFamily="49" charset="0"/>
              </a:rPr>
            </a:b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
            </a:r>
            <a:br>
              <a:rPr lang="en-US" sz="1400" dirty="0">
                <a:latin typeface="Courier New" pitchFamily="49" charset="0"/>
                <a:cs typeface="Courier New" pitchFamily="49" charset="0"/>
              </a:rPr>
            </a:br>
            <a:r>
              <a:rPr lang="en-US" sz="1400" dirty="0" smtClean="0">
                <a:latin typeface="Courier New" pitchFamily="49" charset="0"/>
                <a:cs typeface="Courier New" pitchFamily="49" charset="0"/>
              </a:rPr>
              <a:t>}</a:t>
            </a:r>
            <a:endParaRPr lang="en-US" sz="1400" dirty="0">
              <a:latin typeface="Courier New" pitchFamily="49" charset="0"/>
              <a:cs typeface="Courier New" pitchFamily="49" charset="0"/>
            </a:endParaRPr>
          </a:p>
          <a:p>
            <a:pPr marL="118872" indent="0">
              <a:buNone/>
            </a:pPr>
            <a:endParaRPr lang="en-US" sz="1400" dirty="0">
              <a:latin typeface="Courier New" pitchFamily="49" charset="0"/>
              <a:cs typeface="Courier New" pitchFamily="49" charset="0"/>
            </a:endParaRPr>
          </a:p>
          <a:p>
            <a:pPr marL="118872" indent="0">
              <a:buNone/>
            </a:pPr>
            <a:endParaRPr lang="en-US" sz="1400" dirty="0"/>
          </a:p>
        </p:txBody>
      </p:sp>
      <p:sp>
        <p:nvSpPr>
          <p:cNvPr id="4" name="Text Placeholder 3"/>
          <p:cNvSpPr>
            <a:spLocks noGrp="1"/>
          </p:cNvSpPr>
          <p:nvPr>
            <p:ph type="body" sz="half" idx="2"/>
          </p:nvPr>
        </p:nvSpPr>
        <p:spPr/>
        <p:txBody>
          <a:bodyPr/>
          <a:lstStyle/>
          <a:p>
            <a:r>
              <a:rPr lang="en-US" dirty="0" smtClean="0"/>
              <a:t>Oh no: No comments!  </a:t>
            </a:r>
          </a:p>
          <a:p>
            <a:r>
              <a:rPr lang="en-US" dirty="0" smtClean="0"/>
              <a:t>Looks like a long day ahead...</a:t>
            </a:r>
          </a:p>
          <a:p>
            <a:endParaRPr lang="en-US" dirty="0"/>
          </a:p>
          <a:p>
            <a:r>
              <a:rPr lang="en-US" dirty="0" smtClean="0"/>
              <a:t>Also, this code looks like it has been written by someone whose keyboard doesn’t work.  Every other letter is missing, or they have  abbreviated.</a:t>
            </a:r>
          </a:p>
          <a:p>
            <a:endParaRPr lang="en-US" dirty="0"/>
          </a:p>
          <a:p>
            <a:r>
              <a:rPr lang="en-US" dirty="0" smtClean="0"/>
              <a:t>This code is unreadable, but it’s also fairly typical.  </a:t>
            </a:r>
          </a:p>
          <a:p>
            <a:endParaRPr lang="en-US" dirty="0" smtClean="0"/>
          </a:p>
        </p:txBody>
      </p:sp>
    </p:spTree>
    <p:extLst>
      <p:ext uri="{BB962C8B-B14F-4D97-AF65-F5344CB8AC3E}">
        <p14:creationId xmlns:p14="http://schemas.microsoft.com/office/powerpoint/2010/main" val="11098121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Code Smells: Naming</a:t>
            </a:r>
            <a:endParaRPr lang="en-US" sz="2800" dirty="0"/>
          </a:p>
        </p:txBody>
      </p:sp>
      <p:sp>
        <p:nvSpPr>
          <p:cNvPr id="3" name="Content Placeholder 2"/>
          <p:cNvSpPr>
            <a:spLocks noGrp="1"/>
          </p:cNvSpPr>
          <p:nvPr>
            <p:ph idx="1"/>
          </p:nvPr>
        </p:nvSpPr>
        <p:spPr/>
        <p:txBody>
          <a:bodyPr>
            <a:normAutofit/>
          </a:bodyPr>
          <a:lstStyle/>
          <a:p>
            <a:pPr marL="118872" indent="0">
              <a:buNone/>
            </a:pPr>
            <a:r>
              <a:rPr lang="en-US" sz="1500" b="1" dirty="0">
                <a:solidFill>
                  <a:srgbClr val="00B050"/>
                </a:solidFill>
                <a:latin typeface="Courier New" pitchFamily="49" charset="0"/>
                <a:cs typeface="Courier New" pitchFamily="49" charset="0"/>
              </a:rPr>
              <a:t>// </a:t>
            </a:r>
            <a:r>
              <a:rPr lang="en-US" sz="1500" b="1" dirty="0" smtClean="0">
                <a:solidFill>
                  <a:srgbClr val="00B050"/>
                </a:solidFill>
                <a:latin typeface="Courier New" pitchFamily="49" charset="0"/>
                <a:cs typeface="Courier New" pitchFamily="49" charset="0"/>
              </a:rPr>
              <a:t>Has the site been visited by this person in </a:t>
            </a:r>
            <a:br>
              <a:rPr lang="en-US" sz="1500" b="1" dirty="0" smtClean="0">
                <a:solidFill>
                  <a:srgbClr val="00B050"/>
                </a:solidFill>
                <a:latin typeface="Courier New" pitchFamily="49" charset="0"/>
                <a:cs typeface="Courier New" pitchFamily="49" charset="0"/>
              </a:rPr>
            </a:br>
            <a:r>
              <a:rPr lang="en-US" sz="1500" b="1" dirty="0" smtClean="0">
                <a:solidFill>
                  <a:srgbClr val="00B050"/>
                </a:solidFill>
                <a:latin typeface="Courier New" pitchFamily="49" charset="0"/>
                <a:cs typeface="Courier New" pitchFamily="49" charset="0"/>
              </a:rPr>
              <a:t>//  the past?</a:t>
            </a:r>
            <a:endParaRPr lang="en-US" sz="1500" b="1" dirty="0">
              <a:solidFill>
                <a:srgbClr val="00B050"/>
              </a:solidFill>
              <a:latin typeface="Courier New" pitchFamily="49" charset="0"/>
              <a:cs typeface="Courier New" pitchFamily="49" charset="0"/>
            </a:endParaRPr>
          </a:p>
          <a:p>
            <a:pPr marL="118872" indent="0">
              <a:buNone/>
            </a:pPr>
            <a:r>
              <a:rPr lang="en-US" sz="1500" b="1" dirty="0" err="1" smtClean="0">
                <a:solidFill>
                  <a:srgbClr val="0070C0"/>
                </a:solidFill>
                <a:latin typeface="Courier New" pitchFamily="49" charset="0"/>
                <a:cs typeface="Courier New" pitchFamily="49" charset="0"/>
              </a:rPr>
              <a:t>boolean</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visitToSite</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int</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loc</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int</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pid</a:t>
            </a:r>
            <a:r>
              <a:rPr lang="en-US" sz="1500" dirty="0" smtClean="0">
                <a:latin typeface="Courier New" pitchFamily="49" charset="0"/>
                <a:cs typeface="Courier New" pitchFamily="49" charset="0"/>
              </a:rPr>
              <a:t>)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throws </a:t>
            </a:r>
            <a:r>
              <a:rPr lang="en-US" sz="1500" dirty="0">
                <a:latin typeface="Courier New" pitchFamily="49" charset="0"/>
                <a:cs typeface="Courier New" pitchFamily="49" charset="0"/>
              </a:rPr>
              <a:t>Exception</a:t>
            </a:r>
            <a:endParaRPr lang="en-US" sz="1500" b="1" dirty="0" smtClean="0">
              <a:solidFill>
                <a:srgbClr val="0070C0"/>
              </a:solidFill>
              <a:latin typeface="Courier New" pitchFamily="49" charset="0"/>
              <a:cs typeface="Courier New" pitchFamily="49" charset="0"/>
            </a:endParaRPr>
          </a:p>
          <a:p>
            <a:pPr marL="118872" indent="0">
              <a:buNone/>
            </a:pPr>
            <a:r>
              <a:rPr lang="en-US" sz="1500" dirty="0" smtClean="0">
                <a:latin typeface="Courier New" pitchFamily="49" charset="0"/>
                <a:cs typeface="Courier New" pitchFamily="49" charset="0"/>
              </a:rPr>
              <a:t>{</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a:solidFill>
                  <a:srgbClr val="00B050"/>
                </a:solidFill>
                <a:latin typeface="Courier New" pitchFamily="49" charset="0"/>
                <a:cs typeface="Courier New" pitchFamily="49" charset="0"/>
              </a:rPr>
              <a:t>// </a:t>
            </a:r>
            <a:r>
              <a:rPr lang="en-US" sz="1500" b="1" dirty="0" smtClean="0">
                <a:solidFill>
                  <a:srgbClr val="00B050"/>
                </a:solidFill>
                <a:latin typeface="Courier New" pitchFamily="49" charset="0"/>
                <a:cs typeface="Courier New" pitchFamily="49" charset="0"/>
              </a:rPr>
              <a:t>Throw exception if location unknown</a:t>
            </a:r>
            <a:endParaRPr lang="en-US" sz="1500" dirty="0" smtClean="0">
              <a:latin typeface="Courier New" pitchFamily="49" charset="0"/>
              <a:cs typeface="Courier New" pitchFamily="49" charset="0"/>
            </a:endParaRPr>
          </a:p>
          <a:p>
            <a:pPr marL="118872" indent="0">
              <a:buNone/>
            </a:pPr>
            <a:r>
              <a:rPr lang="en-US" sz="1500" b="1" dirty="0" smtClean="0">
                <a:solidFill>
                  <a:srgbClr val="0070C0"/>
                </a:solidFill>
                <a:latin typeface="Courier New" pitchFamily="49" charset="0"/>
                <a:cs typeface="Courier New" pitchFamily="49" charset="0"/>
              </a:rPr>
              <a:t>   if</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loc</a:t>
            </a:r>
            <a:r>
              <a:rPr lang="en-US" sz="1500" dirty="0" smtClean="0">
                <a:latin typeface="Courier New" pitchFamily="49" charset="0"/>
                <a:cs typeface="Courier New" pitchFamily="49" charset="0"/>
              </a:rPr>
              <a:t> &lt; </a:t>
            </a:r>
            <a:r>
              <a:rPr lang="en-US" sz="1500" b="1" dirty="0" smtClean="0">
                <a:solidFill>
                  <a:srgbClr val="7030A0"/>
                </a:solidFill>
                <a:latin typeface="Courier New" pitchFamily="49" charset="0"/>
                <a:cs typeface="Courier New" pitchFamily="49" charset="0"/>
              </a:rPr>
              <a:t>0</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throw new</a:t>
            </a:r>
            <a:r>
              <a:rPr lang="en-US" sz="1500" dirty="0" smtClean="0">
                <a:latin typeface="Courier New" pitchFamily="49" charset="0"/>
                <a:cs typeface="Courier New" pitchFamily="49" charset="0"/>
              </a:rPr>
              <a:t> Exception();</a:t>
            </a:r>
          </a:p>
          <a:p>
            <a:pPr marL="118872" indent="0">
              <a:buNone/>
            </a:pPr>
            <a:r>
              <a:rPr lang="en-US" sz="1500" dirty="0" smtClean="0">
                <a:latin typeface="Courier New" pitchFamily="49" charset="0"/>
                <a:cs typeface="Courier New" pitchFamily="49" charset="0"/>
              </a:rPr>
              <a:t>   </a:t>
            </a:r>
            <a:r>
              <a:rPr lang="en-US" sz="1500" b="1" dirty="0">
                <a:solidFill>
                  <a:srgbClr val="00B050"/>
                </a:solidFill>
                <a:latin typeface="Courier New" pitchFamily="49" charset="0"/>
                <a:cs typeface="Courier New" pitchFamily="49" charset="0"/>
              </a:rPr>
              <a:t>// Throw exception </a:t>
            </a:r>
            <a:r>
              <a:rPr lang="en-US" sz="1500" b="1" dirty="0" smtClean="0">
                <a:solidFill>
                  <a:srgbClr val="00B050"/>
                </a:solidFill>
                <a:latin typeface="Courier New" pitchFamily="49" charset="0"/>
                <a:cs typeface="Courier New" pitchFamily="49" charset="0"/>
              </a:rPr>
              <a:t>when employee quits</a:t>
            </a:r>
          </a:p>
          <a:p>
            <a:pPr marL="118872" indent="0">
              <a:buNone/>
            </a:pPr>
            <a:r>
              <a:rPr lang="en-US" sz="1500" b="1" dirty="0" smtClean="0">
                <a:solidFill>
                  <a:srgbClr val="00B050"/>
                </a:solidFill>
                <a:latin typeface="Courier New" pitchFamily="49" charset="0"/>
                <a:cs typeface="Courier New" pitchFamily="49" charset="0"/>
              </a:rPr>
              <a:t>   // FIXME: What if employee id is &lt; 0?</a:t>
            </a:r>
            <a:endParaRPr lang="en-US" sz="1500" dirty="0" smtClean="0">
              <a:latin typeface="Courier New" pitchFamily="49" charset="0"/>
              <a:cs typeface="Courier New" pitchFamily="49" charset="0"/>
            </a:endParaRPr>
          </a:p>
          <a:p>
            <a:pPr marL="118872" indent="0">
              <a:buNone/>
            </a:pP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if</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empl_db.has</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pid</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throw </a:t>
            </a:r>
            <a:r>
              <a:rPr lang="en-US" sz="1500" b="1" dirty="0">
                <a:solidFill>
                  <a:srgbClr val="0070C0"/>
                </a:solidFill>
                <a:latin typeface="Courier New" pitchFamily="49" charset="0"/>
                <a:cs typeface="Courier New" pitchFamily="49" charset="0"/>
              </a:rPr>
              <a:t>new</a:t>
            </a:r>
            <a:r>
              <a:rPr lang="en-US" sz="1500" dirty="0">
                <a:latin typeface="Courier New" pitchFamily="49" charset="0"/>
                <a:cs typeface="Courier New" pitchFamily="49" charset="0"/>
              </a:rPr>
              <a:t> Exception</a:t>
            </a:r>
            <a:r>
              <a:rPr lang="en-US" sz="1500" dirty="0" smtClean="0">
                <a:latin typeface="Courier New" pitchFamily="49" charset="0"/>
                <a:cs typeface="Courier New" pitchFamily="49" charset="0"/>
              </a:rPr>
              <a:t>();</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a:t>
            </a:r>
            <a:r>
              <a:rPr lang="en-US" sz="1500" b="1" dirty="0" smtClean="0">
                <a:solidFill>
                  <a:srgbClr val="00B050"/>
                </a:solidFill>
                <a:latin typeface="Courier New" pitchFamily="49" charset="0"/>
                <a:cs typeface="Courier New" pitchFamily="49" charset="0"/>
              </a:rPr>
              <a:t>// get list of all places they’ve been to</a:t>
            </a:r>
            <a:endParaRPr lang="en-US" sz="1500" dirty="0" smtClean="0">
              <a:latin typeface="Courier New" pitchFamily="49" charset="0"/>
              <a:cs typeface="Courier New" pitchFamily="49" charset="0"/>
            </a:endParaRP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List&lt;Integer&gt; </a:t>
            </a:r>
            <a:r>
              <a:rPr lang="en-US" sz="1500" dirty="0" err="1" smtClean="0">
                <a:latin typeface="Courier New" pitchFamily="49" charset="0"/>
                <a:cs typeface="Courier New" pitchFamily="49" charset="0"/>
              </a:rPr>
              <a:t>plcs</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empl_db.get_sid_list</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pid</a:t>
            </a:r>
            <a:r>
              <a:rPr lang="en-US" sz="1500" dirty="0" smtClean="0">
                <a:latin typeface="Courier New" pitchFamily="49" charset="0"/>
                <a:cs typeface="Courier New" pitchFamily="49" charset="0"/>
              </a:rPr>
              <a:t>);</a:t>
            </a:r>
            <a:endParaRPr lang="en-US" sz="1500" b="1" dirty="0" smtClean="0">
              <a:solidFill>
                <a:srgbClr val="0070C0"/>
              </a:solidFill>
              <a:latin typeface="Courier New" pitchFamily="49" charset="0"/>
              <a:cs typeface="Courier New" pitchFamily="49" charset="0"/>
            </a:endParaRP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smtClean="0">
                <a:solidFill>
                  <a:srgbClr val="00B050"/>
                </a:solidFill>
                <a:latin typeface="Courier New" pitchFamily="49" charset="0"/>
                <a:cs typeface="Courier New" pitchFamily="49" charset="0"/>
              </a:rPr>
              <a:t>// Return true if they’ve been to the location</a:t>
            </a:r>
            <a:r>
              <a:rPr lang="en-US" sz="1500" b="1" dirty="0" smtClean="0">
                <a:solidFill>
                  <a:srgbClr val="0070C0"/>
                </a:solidFill>
                <a:latin typeface="Courier New" pitchFamily="49" charset="0"/>
                <a:cs typeface="Courier New" pitchFamily="49" charset="0"/>
              </a:rPr>
              <a:t>        </a:t>
            </a:r>
            <a:br>
              <a:rPr lang="en-US" sz="1500" b="1" dirty="0" smtClean="0">
                <a:solidFill>
                  <a:srgbClr val="0070C0"/>
                </a:solidFill>
                <a:latin typeface="Courier New" pitchFamily="49" charset="0"/>
                <a:cs typeface="Courier New" pitchFamily="49" charset="0"/>
              </a:rPr>
            </a:br>
            <a:r>
              <a:rPr lang="en-US" sz="1500" b="1" dirty="0" smtClean="0">
                <a:solidFill>
                  <a:srgbClr val="0070C0"/>
                </a:solidFill>
                <a:latin typeface="Courier New" pitchFamily="49" charset="0"/>
                <a:cs typeface="Courier New" pitchFamily="49" charset="0"/>
              </a:rPr>
              <a:t>   if</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plcs.contains</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loc</a:t>
            </a:r>
            <a:r>
              <a:rPr lang="en-US" sz="1500" dirty="0" smtClean="0">
                <a:latin typeface="Courier New" pitchFamily="49" charset="0"/>
                <a:cs typeface="Courier New" pitchFamily="49" charset="0"/>
              </a:rPr>
              <a:t>)) {</a:t>
            </a:r>
            <a:endParaRPr lang="en-US" sz="1500" dirty="0">
              <a:latin typeface="Courier New" pitchFamily="49" charset="0"/>
              <a:cs typeface="Courier New" pitchFamily="49" charset="0"/>
            </a:endParaRPr>
          </a:p>
          <a:p>
            <a:pPr marL="118872" indent="0">
              <a:buNone/>
            </a:pPr>
            <a:r>
              <a:rPr lang="en-US" sz="1500" b="1" dirty="0" smtClean="0">
                <a:solidFill>
                  <a:srgbClr val="0070C0"/>
                </a:solidFill>
                <a:latin typeface="Courier New" pitchFamily="49" charset="0"/>
                <a:cs typeface="Courier New" pitchFamily="49" charset="0"/>
              </a:rPr>
              <a:t>      return</a:t>
            </a:r>
            <a:r>
              <a:rPr lang="en-US" sz="1500" dirty="0" smtClean="0">
                <a:latin typeface="Courier New" pitchFamily="49" charset="0"/>
                <a:cs typeface="Courier New" pitchFamily="49" charset="0"/>
              </a:rPr>
              <a:t> </a:t>
            </a:r>
            <a:r>
              <a:rPr lang="en-US" sz="1500" b="1" dirty="0" smtClean="0">
                <a:solidFill>
                  <a:srgbClr val="7030A0"/>
                </a:solidFill>
                <a:latin typeface="Courier New" pitchFamily="49" charset="0"/>
                <a:cs typeface="Courier New" pitchFamily="49" charset="0"/>
              </a:rPr>
              <a:t>false</a:t>
            </a:r>
            <a:r>
              <a:rPr lang="en-US" sz="1500" dirty="0" smtClean="0">
                <a:latin typeface="Courier New" pitchFamily="49" charset="0"/>
                <a:cs typeface="Courier New" pitchFamily="49" charset="0"/>
              </a:rPr>
              <a:t>;</a:t>
            </a:r>
          </a:p>
          <a:p>
            <a:pPr marL="118872" indent="0">
              <a:buNone/>
            </a:pPr>
            <a:r>
              <a:rPr lang="en-US" sz="1500" dirty="0" smtClean="0">
                <a:latin typeface="Courier New" pitchFamily="49" charset="0"/>
                <a:cs typeface="Courier New" pitchFamily="49" charset="0"/>
              </a:rPr>
              <a:t>   } else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return</a:t>
            </a:r>
            <a:r>
              <a:rPr lang="en-US" sz="1500" dirty="0" smtClean="0">
                <a:latin typeface="Courier New" pitchFamily="49" charset="0"/>
                <a:cs typeface="Courier New" pitchFamily="49" charset="0"/>
              </a:rPr>
              <a:t> </a:t>
            </a:r>
            <a:r>
              <a:rPr lang="en-US" sz="1500" b="1" dirty="0">
                <a:solidFill>
                  <a:srgbClr val="7030A0"/>
                </a:solidFill>
                <a:latin typeface="Courier New" pitchFamily="49" charset="0"/>
                <a:cs typeface="Courier New" pitchFamily="49" charset="0"/>
              </a:rPr>
              <a:t>true</a:t>
            </a:r>
            <a:r>
              <a:rPr lang="en-US" sz="1500" dirty="0">
                <a:latin typeface="Courier New" pitchFamily="49" charset="0"/>
                <a:cs typeface="Courier New" pitchFamily="49" charset="0"/>
              </a:rPr>
              <a:t>;</a:t>
            </a:r>
            <a:br>
              <a:rPr lang="en-US" sz="1500" dirty="0">
                <a:latin typeface="Courier New" pitchFamily="49" charset="0"/>
                <a:cs typeface="Courier New" pitchFamily="49" charset="0"/>
              </a:rPr>
            </a:br>
            <a:r>
              <a:rPr lang="en-US" sz="1500" dirty="0" smtClean="0">
                <a:latin typeface="Courier New" pitchFamily="49" charset="0"/>
                <a:cs typeface="Courier New" pitchFamily="49" charset="0"/>
              </a:rPr>
              <a:t>   }</a:t>
            </a:r>
            <a:r>
              <a:rPr lang="en-US" sz="1500" dirty="0">
                <a:latin typeface="Courier New" pitchFamily="49" charset="0"/>
                <a:cs typeface="Courier New" pitchFamily="49" charset="0"/>
              </a:rPr>
              <a:t/>
            </a:r>
            <a:br>
              <a:rPr lang="en-US" sz="1500" dirty="0">
                <a:latin typeface="Courier New" pitchFamily="49" charset="0"/>
                <a:cs typeface="Courier New" pitchFamily="49" charset="0"/>
              </a:rPr>
            </a:br>
            <a:r>
              <a:rPr lang="en-US" sz="1500" dirty="0" smtClean="0">
                <a:latin typeface="Courier New" pitchFamily="49" charset="0"/>
                <a:cs typeface="Courier New" pitchFamily="49" charset="0"/>
              </a:rPr>
              <a:t>}</a:t>
            </a:r>
            <a:endParaRPr lang="en-US" sz="1500" dirty="0">
              <a:latin typeface="Courier New" pitchFamily="49" charset="0"/>
              <a:cs typeface="Courier New" pitchFamily="49" charset="0"/>
            </a:endParaRPr>
          </a:p>
          <a:p>
            <a:pPr marL="118872" indent="0">
              <a:buNone/>
            </a:pPr>
            <a:endParaRPr lang="en-US" sz="1500" dirty="0">
              <a:latin typeface="Courier New" pitchFamily="49" charset="0"/>
              <a:cs typeface="Courier New" pitchFamily="49" charset="0"/>
            </a:endParaRPr>
          </a:p>
          <a:p>
            <a:pPr marL="118872" indent="0">
              <a:buNone/>
            </a:pPr>
            <a:endParaRPr lang="en-US" sz="1500" dirty="0"/>
          </a:p>
        </p:txBody>
      </p:sp>
      <p:sp>
        <p:nvSpPr>
          <p:cNvPr id="4" name="Text Placeholder 3"/>
          <p:cNvSpPr>
            <a:spLocks noGrp="1"/>
          </p:cNvSpPr>
          <p:nvPr>
            <p:ph type="body" sz="half" idx="2"/>
          </p:nvPr>
        </p:nvSpPr>
        <p:spPr/>
        <p:txBody>
          <a:bodyPr>
            <a:normAutofit/>
          </a:bodyPr>
          <a:lstStyle/>
          <a:p>
            <a:r>
              <a:rPr lang="en-US" dirty="0" smtClean="0"/>
              <a:t>Notice that adding comments does not really add clarity.</a:t>
            </a:r>
          </a:p>
          <a:p>
            <a:endParaRPr lang="en-US" dirty="0" smtClean="0"/>
          </a:p>
          <a:p>
            <a:r>
              <a:rPr lang="en-US" dirty="0" smtClean="0"/>
              <a:t>In fact, it’s even worse.  Code comments are an attempt to cover up stinky code.  The longer the comment, the bigger the mess.</a:t>
            </a:r>
          </a:p>
          <a:p>
            <a:endParaRPr lang="en-US" dirty="0"/>
          </a:p>
          <a:p>
            <a:endParaRPr lang="en-US" dirty="0" smtClean="0"/>
          </a:p>
          <a:p>
            <a:endParaRPr lang="en-US" dirty="0"/>
          </a:p>
          <a:p>
            <a:r>
              <a:rPr lang="en-US" b="1" dirty="0" smtClean="0">
                <a:solidFill>
                  <a:srgbClr val="FF0000"/>
                </a:solidFill>
              </a:rPr>
              <a:t>By the way, did anyone spot the error in the code yet?  </a:t>
            </a:r>
          </a:p>
          <a:p>
            <a:endParaRPr lang="en-US" dirty="0" smtClean="0"/>
          </a:p>
          <a:p>
            <a:endParaRPr lang="en-US" dirty="0"/>
          </a:p>
          <a:p>
            <a:r>
              <a:rPr lang="en-US" dirty="0" smtClean="0"/>
              <a:t>The comments contradicts the code, so which one is right?  The code will always win out, and nothing checks the comments.</a:t>
            </a:r>
            <a:endParaRPr lang="en-US" dirty="0"/>
          </a:p>
        </p:txBody>
      </p:sp>
    </p:spTree>
    <p:extLst>
      <p:ext uri="{BB962C8B-B14F-4D97-AF65-F5344CB8AC3E}">
        <p14:creationId xmlns:p14="http://schemas.microsoft.com/office/powerpoint/2010/main" val="23190042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Does that Mean?</a:t>
            </a:r>
            <a:endParaRPr lang="en-US" dirty="0"/>
          </a:p>
        </p:txBody>
      </p:sp>
      <p:sp>
        <p:nvSpPr>
          <p:cNvPr id="3" name="Content Placeholder 2"/>
          <p:cNvSpPr>
            <a:spLocks noGrp="1"/>
          </p:cNvSpPr>
          <p:nvPr>
            <p:ph idx="1"/>
          </p:nvPr>
        </p:nvSpPr>
        <p:spPr/>
        <p:txBody>
          <a:bodyPr/>
          <a:lstStyle/>
          <a:p>
            <a:r>
              <a:rPr lang="en-US" dirty="0" smtClean="0">
                <a:solidFill>
                  <a:schemeClr val="bg1"/>
                </a:solidFill>
              </a:rPr>
              <a:t>Exhibiting work discipline</a:t>
            </a:r>
            <a:endParaRPr lang="en-US" dirty="0">
              <a:solidFill>
                <a:schemeClr val="bg1"/>
              </a:solidFill>
            </a:endParaRPr>
          </a:p>
          <a:p>
            <a:pPr marL="118872" indent="0">
              <a:buNone/>
            </a:pPr>
            <a:endParaRPr lang="en-US" dirty="0" smtClean="0">
              <a:solidFill>
                <a:schemeClr val="bg1"/>
              </a:solidFill>
            </a:endParaRPr>
          </a:p>
          <a:p>
            <a:r>
              <a:rPr lang="en-US" dirty="0" smtClean="0">
                <a:solidFill>
                  <a:schemeClr val="bg1"/>
                </a:solidFill>
              </a:rPr>
              <a:t>Practicing to learn your craft</a:t>
            </a:r>
          </a:p>
          <a:p>
            <a:pPr marL="118872" indent="0">
              <a:buNone/>
            </a:pPr>
            <a:endParaRPr lang="en-US" dirty="0" smtClean="0">
              <a:solidFill>
                <a:schemeClr val="bg1"/>
              </a:solidFill>
            </a:endParaRPr>
          </a:p>
          <a:p>
            <a:r>
              <a:rPr lang="en-US" dirty="0" smtClean="0">
                <a:solidFill>
                  <a:schemeClr val="bg1"/>
                </a:solidFill>
              </a:rPr>
              <a:t>Commitment to continuous learning</a:t>
            </a:r>
          </a:p>
          <a:p>
            <a:pPr marL="118872" indent="0">
              <a:buNone/>
            </a:pPr>
            <a:endParaRPr lang="en-US" dirty="0">
              <a:solidFill>
                <a:schemeClr val="bg1"/>
              </a:solidFill>
            </a:endParaRPr>
          </a:p>
          <a:p>
            <a:r>
              <a:rPr lang="en-US" dirty="0" smtClean="0">
                <a:solidFill>
                  <a:schemeClr val="bg1"/>
                </a:solidFill>
              </a:rPr>
              <a:t>Working </a:t>
            </a:r>
            <a:r>
              <a:rPr lang="en-US" dirty="0">
                <a:solidFill>
                  <a:schemeClr val="bg1"/>
                </a:solidFill>
              </a:rPr>
              <a:t>with others to exchange knowledge</a:t>
            </a:r>
          </a:p>
          <a:p>
            <a:pPr marL="118872"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1582940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Code Smells: Naming</a:t>
            </a:r>
            <a:endParaRPr lang="en-US" sz="2800" dirty="0"/>
          </a:p>
        </p:txBody>
      </p:sp>
      <p:sp>
        <p:nvSpPr>
          <p:cNvPr id="3" name="Content Placeholder 2"/>
          <p:cNvSpPr>
            <a:spLocks noGrp="1"/>
          </p:cNvSpPr>
          <p:nvPr>
            <p:ph idx="1"/>
          </p:nvPr>
        </p:nvSpPr>
        <p:spPr/>
        <p:txBody>
          <a:bodyPr>
            <a:normAutofit/>
          </a:bodyPr>
          <a:lstStyle/>
          <a:p>
            <a:pPr marL="118872" indent="0">
              <a:buNone/>
            </a:pPr>
            <a:r>
              <a:rPr lang="en-US" sz="1500" b="1" dirty="0" err="1" smtClean="0">
                <a:solidFill>
                  <a:srgbClr val="0070C0"/>
                </a:solidFill>
                <a:latin typeface="Courier New" pitchFamily="49" charset="0"/>
                <a:cs typeface="Courier New" pitchFamily="49" charset="0"/>
              </a:rPr>
              <a:t>boolean</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employeeHasVisitedSite</a:t>
            </a:r>
            <a:r>
              <a:rPr lang="en-US" sz="1500" dirty="0" smtClean="0">
                <a:latin typeface="Courier New" pitchFamily="49" charset="0"/>
                <a:cs typeface="Courier New" pitchFamily="49" charset="0"/>
              </a:rPr>
              <a:t>(</a:t>
            </a:r>
            <a:br>
              <a:rPr lang="en-US" sz="1500" dirty="0" smtClean="0">
                <a:latin typeface="Courier New" pitchFamily="49" charset="0"/>
                <a:cs typeface="Courier New" pitchFamily="49" charset="0"/>
              </a:rPr>
            </a:br>
            <a:r>
              <a:rPr lang="en-US" sz="1500" dirty="0" smtClean="0">
                <a:latin typeface="Courier New" pitchFamily="49" charset="0"/>
                <a:cs typeface="Courier New" pitchFamily="49" charset="0"/>
              </a:rPr>
              <a:t>     Location site, </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EmploymentID</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worker_id</a:t>
            </a:r>
            <a:endParaRPr lang="en-US" sz="1500" dirty="0" smtClean="0">
              <a:latin typeface="Courier New" pitchFamily="49" charset="0"/>
              <a:cs typeface="Courier New" pitchFamily="49" charset="0"/>
            </a:endParaRPr>
          </a:p>
          <a:p>
            <a:pPr marL="118872" indent="0">
              <a:buNone/>
            </a:pP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throws </a:t>
            </a:r>
            <a:r>
              <a:rPr lang="en-US" sz="1500" dirty="0" err="1" smtClean="0">
                <a:latin typeface="Courier New" pitchFamily="49" charset="0"/>
                <a:cs typeface="Courier New" pitchFamily="49" charset="0"/>
              </a:rPr>
              <a:t>SiteException</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WorkerException</a:t>
            </a:r>
            <a:endParaRPr lang="en-US" sz="1500" b="1" dirty="0">
              <a:solidFill>
                <a:srgbClr val="0070C0"/>
              </a:solidFill>
              <a:latin typeface="Courier New" pitchFamily="49" charset="0"/>
              <a:cs typeface="Courier New" pitchFamily="49" charset="0"/>
            </a:endParaRPr>
          </a:p>
          <a:p>
            <a:pPr marL="118872" indent="0">
              <a:buNone/>
            </a:pPr>
            <a:r>
              <a:rPr lang="en-US" sz="1500" dirty="0" smtClean="0">
                <a:latin typeface="Courier New" pitchFamily="49" charset="0"/>
                <a:cs typeface="Courier New" pitchFamily="49" charset="0"/>
              </a:rPr>
              <a:t>{</a:t>
            </a:r>
          </a:p>
          <a:p>
            <a:pPr marL="118872" indent="0">
              <a:buNone/>
            </a:pPr>
            <a:r>
              <a:rPr lang="en-US" sz="1500" b="1" dirty="0" smtClean="0">
                <a:solidFill>
                  <a:srgbClr val="0070C0"/>
                </a:solidFill>
                <a:latin typeface="Courier New" pitchFamily="49" charset="0"/>
                <a:cs typeface="Courier New" pitchFamily="49" charset="0"/>
              </a:rPr>
              <a:t>   if</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invalidSiteLookup</a:t>
            </a:r>
            <a:r>
              <a:rPr lang="en-US" sz="1500" dirty="0" smtClean="0">
                <a:latin typeface="Courier New" pitchFamily="49" charset="0"/>
                <a:cs typeface="Courier New" pitchFamily="49" charset="0"/>
              </a:rPr>
              <a:t>(site))</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throw new</a:t>
            </a: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SiteException</a:t>
            </a:r>
            <a:r>
              <a:rPr lang="en-US" sz="1500" dirty="0" smtClean="0">
                <a:latin typeface="Courier New" pitchFamily="49" charset="0"/>
                <a:cs typeface="Courier New" pitchFamily="49" charset="0"/>
              </a:rPr>
              <a:t>();</a:t>
            </a:r>
          </a:p>
          <a:p>
            <a:pPr marL="118872" indent="0">
              <a:buNone/>
            </a:pPr>
            <a:r>
              <a:rPr lang="en-US" sz="1500" dirty="0" smtClean="0">
                <a:latin typeface="Courier New" pitchFamily="49" charset="0"/>
                <a:cs typeface="Courier New" pitchFamily="49" charset="0"/>
              </a:rPr>
              <a:t>   </a:t>
            </a:r>
            <a:r>
              <a:rPr lang="en-US" sz="1500" b="1" dirty="0" smtClean="0">
                <a:solidFill>
                  <a:srgbClr val="0070C0"/>
                </a:solidFill>
                <a:latin typeface="Courier New" pitchFamily="49" charset="0"/>
                <a:cs typeface="Courier New" pitchFamily="49" charset="0"/>
              </a:rPr>
              <a:t>if</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employeeNotActive</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worker_id</a:t>
            </a:r>
            <a:r>
              <a:rPr lang="en-US" sz="1500" dirty="0" smtClean="0">
                <a:latin typeface="Courier New" pitchFamily="49" charset="0"/>
                <a:cs typeface="Courier New" pitchFamily="49" charset="0"/>
              </a:rPr>
              <a:t>))</a:t>
            </a:r>
            <a:endParaRPr lang="en-US" sz="1500" dirty="0">
              <a:latin typeface="Courier New" pitchFamily="49" charset="0"/>
              <a:cs typeface="Courier New" pitchFamily="49" charset="0"/>
            </a:endParaRPr>
          </a:p>
          <a:p>
            <a:pPr marL="118872" indent="0">
              <a:buNone/>
            </a:pPr>
            <a:r>
              <a:rPr lang="en-US" sz="1500" dirty="0">
                <a:latin typeface="Courier New" pitchFamily="49" charset="0"/>
                <a:cs typeface="Courier New" pitchFamily="49" charset="0"/>
              </a:rPr>
              <a:t>      </a:t>
            </a:r>
            <a:r>
              <a:rPr lang="en-US" sz="1500" b="1" dirty="0">
                <a:solidFill>
                  <a:srgbClr val="0070C0"/>
                </a:solidFill>
                <a:latin typeface="Courier New" pitchFamily="49" charset="0"/>
                <a:cs typeface="Courier New" pitchFamily="49" charset="0"/>
              </a:rPr>
              <a:t>throw new</a:t>
            </a:r>
            <a:r>
              <a:rPr lang="en-US" sz="1500" dirty="0">
                <a:latin typeface="Courier New" pitchFamily="49" charset="0"/>
                <a:cs typeface="Courier New" pitchFamily="49" charset="0"/>
              </a:rPr>
              <a:t> </a:t>
            </a:r>
            <a:r>
              <a:rPr lang="en-US" sz="1500" dirty="0" err="1" smtClean="0">
                <a:latin typeface="Courier New" pitchFamily="49" charset="0"/>
                <a:cs typeface="Courier New" pitchFamily="49" charset="0"/>
              </a:rPr>
              <a:t>WorkerException</a:t>
            </a:r>
            <a:r>
              <a:rPr lang="en-US" sz="1500" dirty="0" smtClean="0">
                <a:latin typeface="Courier New" pitchFamily="49" charset="0"/>
                <a:cs typeface="Courier New" pitchFamily="49" charset="0"/>
              </a:rPr>
              <a:t>();</a:t>
            </a:r>
          </a:p>
          <a:p>
            <a:pPr marL="118872" indent="0">
              <a:buNone/>
            </a:pPr>
            <a:endParaRPr lang="en-US" sz="1500" dirty="0" smtClean="0">
              <a:latin typeface="Courier New" pitchFamily="49" charset="0"/>
              <a:cs typeface="Courier New" pitchFamily="49" charset="0"/>
            </a:endParaRPr>
          </a:p>
          <a:p>
            <a:pPr marL="118872" indent="0">
              <a:buNone/>
            </a:pPr>
            <a:r>
              <a:rPr lang="en-US" sz="1500" b="1" dirty="0" smtClean="0">
                <a:solidFill>
                  <a:srgbClr val="0070C0"/>
                </a:solidFill>
                <a:latin typeface="Courier New" pitchFamily="49" charset="0"/>
                <a:cs typeface="Courier New" pitchFamily="49" charset="0"/>
              </a:rPr>
              <a:t>   return </a:t>
            </a:r>
            <a:r>
              <a:rPr lang="en-US" sz="1500" dirty="0" smtClean="0">
                <a:latin typeface="Courier New" pitchFamily="49" charset="0"/>
                <a:cs typeface="Courier New" pitchFamily="49" charset="0"/>
              </a:rPr>
              <a:t>information</a:t>
            </a:r>
          </a:p>
          <a:p>
            <a:pPr marL="118872" indent="0">
              <a:buNone/>
            </a:pPr>
            <a:r>
              <a:rPr lang="en-US" sz="1500" dirty="0" smtClean="0">
                <a:latin typeface="Courier New" pitchFamily="49" charset="0"/>
                <a:cs typeface="Courier New" pitchFamily="49" charset="0"/>
              </a:rPr>
              <a:t>      .</a:t>
            </a:r>
            <a:r>
              <a:rPr lang="en-US" sz="1500" dirty="0" err="1" smtClean="0">
                <a:latin typeface="Courier New" pitchFamily="49" charset="0"/>
                <a:cs typeface="Courier New" pitchFamily="49" charset="0"/>
              </a:rPr>
              <a:t>employeeLoginSites</a:t>
            </a:r>
            <a:r>
              <a:rPr lang="en-US" sz="1500" dirty="0" smtClean="0">
                <a:latin typeface="Courier New" pitchFamily="49" charset="0"/>
                <a:cs typeface="Courier New" pitchFamily="49" charset="0"/>
              </a:rPr>
              <a:t>(</a:t>
            </a:r>
            <a:r>
              <a:rPr lang="en-US" sz="1500" dirty="0" err="1" smtClean="0">
                <a:latin typeface="Courier New" pitchFamily="49" charset="0"/>
                <a:cs typeface="Courier New" pitchFamily="49" charset="0"/>
              </a:rPr>
              <a:t>worker_id</a:t>
            </a:r>
            <a:r>
              <a:rPr lang="en-US" sz="1500" dirty="0" smtClean="0">
                <a:latin typeface="Courier New" pitchFamily="49" charset="0"/>
                <a:cs typeface="Courier New" pitchFamily="49" charset="0"/>
              </a:rPr>
              <a:t>)</a:t>
            </a:r>
          </a:p>
          <a:p>
            <a:pPr marL="118872" indent="0">
              <a:buNone/>
            </a:pPr>
            <a:r>
              <a:rPr lang="en-US" sz="1500" dirty="0">
                <a:latin typeface="Courier New" pitchFamily="49" charset="0"/>
                <a:cs typeface="Courier New" pitchFamily="49" charset="0"/>
              </a:rPr>
              <a:t> </a:t>
            </a:r>
            <a:r>
              <a:rPr lang="en-US" sz="1500" dirty="0" smtClean="0">
                <a:latin typeface="Courier New" pitchFamily="49" charset="0"/>
                <a:cs typeface="Courier New" pitchFamily="49" charset="0"/>
              </a:rPr>
              <a:t>     .contains(site);</a:t>
            </a:r>
          </a:p>
          <a:p>
            <a:pPr marL="118872" indent="0">
              <a:buNone/>
            </a:pPr>
            <a:r>
              <a:rPr lang="en-US" sz="1500" dirty="0" smtClean="0">
                <a:latin typeface="Courier New" pitchFamily="49" charset="0"/>
                <a:cs typeface="Courier New" pitchFamily="49" charset="0"/>
              </a:rPr>
              <a:t>}</a:t>
            </a:r>
            <a:endParaRPr lang="en-US" sz="1500" dirty="0">
              <a:latin typeface="Courier New" pitchFamily="49" charset="0"/>
              <a:cs typeface="Courier New" pitchFamily="49" charset="0"/>
            </a:endParaRPr>
          </a:p>
          <a:p>
            <a:pPr marL="118872" indent="0">
              <a:buNone/>
            </a:pPr>
            <a:endParaRPr lang="en-US" sz="1500" dirty="0">
              <a:latin typeface="Courier New" pitchFamily="49" charset="0"/>
              <a:cs typeface="Courier New" pitchFamily="49" charset="0"/>
            </a:endParaRPr>
          </a:p>
          <a:p>
            <a:pPr marL="118872" indent="0">
              <a:buNone/>
            </a:pPr>
            <a:endParaRPr lang="en-US" sz="1500" dirty="0"/>
          </a:p>
        </p:txBody>
      </p:sp>
      <p:sp>
        <p:nvSpPr>
          <p:cNvPr id="4" name="Text Placeholder 3"/>
          <p:cNvSpPr>
            <a:spLocks noGrp="1"/>
          </p:cNvSpPr>
          <p:nvPr>
            <p:ph type="body" sz="half" idx="2"/>
          </p:nvPr>
        </p:nvSpPr>
        <p:spPr/>
        <p:txBody>
          <a:bodyPr>
            <a:normAutofit lnSpcReduction="10000"/>
          </a:bodyPr>
          <a:lstStyle/>
          <a:p>
            <a:pPr marL="285750" indent="-285750">
              <a:buFont typeface="Arial" pitchFamily="34" charset="0"/>
              <a:buChar char="•"/>
            </a:pPr>
            <a:r>
              <a:rPr lang="en-US" dirty="0" smtClean="0"/>
              <a:t>Use </a:t>
            </a:r>
            <a:r>
              <a:rPr lang="en-US" b="1" dirty="0" smtClean="0"/>
              <a:t>Intent-Revealing Names</a:t>
            </a:r>
            <a:r>
              <a:rPr lang="en-US" dirty="0" smtClean="0"/>
              <a:t> to show the meaning of the behavior.</a:t>
            </a:r>
          </a:p>
          <a:p>
            <a:pPr marL="285750" indent="-285750">
              <a:buFont typeface="Arial" pitchFamily="34" charset="0"/>
              <a:buChar char="•"/>
            </a:pPr>
            <a:endParaRPr lang="en-US" dirty="0" smtClean="0"/>
          </a:p>
          <a:p>
            <a:pPr marL="285750" indent="-285750">
              <a:buFont typeface="Arial" pitchFamily="34" charset="0"/>
              <a:buChar char="•"/>
            </a:pPr>
            <a:r>
              <a:rPr lang="en-US" dirty="0" smtClean="0"/>
              <a:t>Encapsulate re-used types into data objects that can be readily identified (and type-checked by the compiler!)</a:t>
            </a:r>
            <a:endParaRPr lang="en-US" dirty="0"/>
          </a:p>
          <a:p>
            <a:pPr marL="285750" indent="-285750">
              <a:buFont typeface="Arial" pitchFamily="34" charset="0"/>
              <a:buChar char="•"/>
            </a:pPr>
            <a:endParaRPr lang="en-US" dirty="0"/>
          </a:p>
          <a:p>
            <a:pPr marL="285750" indent="-285750">
              <a:buFont typeface="Arial" pitchFamily="34" charset="0"/>
              <a:buChar char="•"/>
            </a:pPr>
            <a:r>
              <a:rPr lang="en-US" dirty="0" smtClean="0"/>
              <a:t>Use the same level of abstraction within a function, avoid </a:t>
            </a:r>
            <a:r>
              <a:rPr lang="en-US" i="1" dirty="0" smtClean="0"/>
              <a:t>Primitive Obsessions.</a:t>
            </a:r>
          </a:p>
          <a:p>
            <a:endParaRPr lang="en-US" i="1" dirty="0" smtClean="0"/>
          </a:p>
          <a:p>
            <a:r>
              <a:rPr lang="en-US" dirty="0"/>
              <a:t>Both variable names </a:t>
            </a:r>
            <a:br>
              <a:rPr lang="en-US" dirty="0"/>
            </a:br>
            <a:r>
              <a:rPr lang="en-US" dirty="0"/>
              <a:t>  (adjective-noun) </a:t>
            </a:r>
            <a:br>
              <a:rPr lang="en-US" dirty="0"/>
            </a:br>
            <a:r>
              <a:rPr lang="en-US" dirty="0"/>
              <a:t>and method names </a:t>
            </a:r>
            <a:br>
              <a:rPr lang="en-US" dirty="0"/>
            </a:br>
            <a:r>
              <a:rPr lang="en-US" dirty="0"/>
              <a:t>  ( verb-noun</a:t>
            </a:r>
            <a:br>
              <a:rPr lang="en-US" dirty="0"/>
            </a:br>
            <a:r>
              <a:rPr lang="en-US" dirty="0"/>
              <a:t>       {-preposition-noun</a:t>
            </a:r>
            <a:r>
              <a:rPr lang="en-US" dirty="0" smtClean="0"/>
              <a:t>})</a:t>
            </a:r>
            <a:endParaRPr lang="en-US" dirty="0"/>
          </a:p>
          <a:p>
            <a:r>
              <a:rPr lang="en-US" dirty="0"/>
              <a:t>are important.</a:t>
            </a:r>
          </a:p>
          <a:p>
            <a:endParaRPr lang="en-US" i="1" dirty="0"/>
          </a:p>
          <a:p>
            <a:endParaRPr lang="en-US" dirty="0"/>
          </a:p>
        </p:txBody>
      </p:sp>
    </p:spTree>
    <p:extLst>
      <p:ext uri="{BB962C8B-B14F-4D97-AF65-F5344CB8AC3E}">
        <p14:creationId xmlns:p14="http://schemas.microsoft.com/office/powerpoint/2010/main" val="29236858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Rules of Simple Design</a:t>
            </a:r>
            <a:endParaRPr lang="en-US" dirty="0"/>
          </a:p>
        </p:txBody>
      </p:sp>
      <p:sp>
        <p:nvSpPr>
          <p:cNvPr id="3" name="Content Placeholder 2"/>
          <p:cNvSpPr>
            <a:spLocks noGrp="1"/>
          </p:cNvSpPr>
          <p:nvPr>
            <p:ph idx="1"/>
          </p:nvPr>
        </p:nvSpPr>
        <p:spPr/>
        <p:txBody>
          <a:bodyPr/>
          <a:lstStyle/>
          <a:p>
            <a:pPr marL="633222" indent="-514350">
              <a:buFont typeface="+mj-lt"/>
              <a:buAutoNum type="arabicPeriod"/>
            </a:pPr>
            <a:r>
              <a:rPr lang="en-US" dirty="0">
                <a:solidFill>
                  <a:schemeClr val="bg1"/>
                </a:solidFill>
              </a:rPr>
              <a:t>Passes all tests</a:t>
            </a:r>
          </a:p>
          <a:p>
            <a:pPr marL="633222" indent="-514350">
              <a:buFont typeface="+mj-lt"/>
              <a:buAutoNum type="arabicPeriod"/>
            </a:pPr>
            <a:r>
              <a:rPr lang="en-US" dirty="0">
                <a:solidFill>
                  <a:schemeClr val="bg1"/>
                </a:solidFill>
              </a:rPr>
              <a:t>Contains no duplication</a:t>
            </a:r>
          </a:p>
          <a:p>
            <a:pPr marL="633222" indent="-514350">
              <a:buFont typeface="+mj-lt"/>
              <a:buAutoNum type="arabicPeriod"/>
            </a:pPr>
            <a:r>
              <a:rPr lang="en-US" dirty="0" smtClean="0">
                <a:solidFill>
                  <a:schemeClr val="bg1"/>
                </a:solidFill>
              </a:rPr>
              <a:t>Expresses </a:t>
            </a:r>
            <a:r>
              <a:rPr lang="en-US" dirty="0">
                <a:solidFill>
                  <a:schemeClr val="bg1"/>
                </a:solidFill>
              </a:rPr>
              <a:t>developer </a:t>
            </a:r>
            <a:r>
              <a:rPr lang="en-US" dirty="0" smtClean="0">
                <a:solidFill>
                  <a:schemeClr val="bg1"/>
                </a:solidFill>
              </a:rPr>
              <a:t>intent</a:t>
            </a:r>
          </a:p>
          <a:p>
            <a:pPr marL="633222" indent="-514350">
              <a:buFont typeface="+mj-lt"/>
              <a:buAutoNum type="arabicPeriod"/>
            </a:pPr>
            <a:r>
              <a:rPr lang="en-US" dirty="0" smtClean="0">
                <a:solidFill>
                  <a:schemeClr val="bg1"/>
                </a:solidFill>
              </a:rPr>
              <a:t>Minimizes </a:t>
            </a:r>
            <a:r>
              <a:rPr lang="en-US" dirty="0">
                <a:solidFill>
                  <a:schemeClr val="bg1"/>
                </a:solidFill>
              </a:rPr>
              <a:t>the number of concepts, classes, and methods</a:t>
            </a:r>
          </a:p>
          <a:p>
            <a:pPr marL="633222" indent="-514350">
              <a:buFont typeface="+mj-lt"/>
              <a:buAutoNum type="arabicPeriod"/>
            </a:pPr>
            <a:endParaRPr lang="en-US" dirty="0"/>
          </a:p>
        </p:txBody>
      </p:sp>
    </p:spTree>
    <p:extLst>
      <p:ext uri="{BB962C8B-B14F-4D97-AF65-F5344CB8AC3E}">
        <p14:creationId xmlns:p14="http://schemas.microsoft.com/office/powerpoint/2010/main" val="29158983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Exercise</a:t>
            </a:r>
            <a:endParaRPr lang="en-US" dirty="0"/>
          </a:p>
        </p:txBody>
      </p:sp>
      <p:sp>
        <p:nvSpPr>
          <p:cNvPr id="4" name="Content Placeholder 3"/>
          <p:cNvSpPr>
            <a:spLocks noGrp="1"/>
          </p:cNvSpPr>
          <p:nvPr>
            <p:ph sz="half" idx="1"/>
          </p:nvPr>
        </p:nvSpPr>
        <p:spPr>
          <a:xfrm>
            <a:off x="457200" y="1773936"/>
            <a:ext cx="4572000" cy="4623816"/>
          </a:xfrm>
        </p:spPr>
        <p:txBody>
          <a:bodyPr>
            <a:noAutofit/>
          </a:bodyPr>
          <a:lstStyle/>
          <a:p>
            <a:pPr marL="118872" indent="0">
              <a:buNone/>
            </a:pPr>
            <a:r>
              <a:rPr lang="en-US" sz="2600" dirty="0" smtClean="0">
                <a:solidFill>
                  <a:schemeClr val="bg1"/>
                </a:solidFill>
              </a:rPr>
              <a:t>Third </a:t>
            </a:r>
            <a:r>
              <a:rPr lang="en-US" sz="2600" dirty="0">
                <a:solidFill>
                  <a:schemeClr val="bg1"/>
                </a:solidFill>
              </a:rPr>
              <a:t>Pass</a:t>
            </a:r>
            <a:r>
              <a:rPr lang="en-US" sz="2600" dirty="0" smtClean="0">
                <a:solidFill>
                  <a:schemeClr val="bg1"/>
                </a:solidFill>
              </a:rPr>
              <a:t>:</a:t>
            </a:r>
            <a:br>
              <a:rPr lang="en-US" sz="2600" dirty="0" smtClean="0">
                <a:solidFill>
                  <a:schemeClr val="bg1"/>
                </a:solidFill>
              </a:rPr>
            </a:br>
            <a:r>
              <a:rPr lang="en-US" sz="2600" dirty="0" smtClean="0">
                <a:solidFill>
                  <a:schemeClr val="bg1"/>
                </a:solidFill>
              </a:rPr>
              <a:t> “Precision Techniques”</a:t>
            </a:r>
            <a:br>
              <a:rPr lang="en-US" sz="2600" dirty="0" smtClean="0">
                <a:solidFill>
                  <a:schemeClr val="bg1"/>
                </a:solidFill>
              </a:rPr>
            </a:br>
            <a:endParaRPr lang="en-US" sz="2000" dirty="0" smtClean="0">
              <a:solidFill>
                <a:schemeClr val="bg1"/>
              </a:solidFill>
            </a:endParaRPr>
          </a:p>
          <a:p>
            <a:pPr marL="118872" indent="0">
              <a:buNone/>
            </a:pPr>
            <a:r>
              <a:rPr lang="en-US" sz="2000" dirty="0" smtClean="0">
                <a:solidFill>
                  <a:schemeClr val="bg1"/>
                </a:solidFill>
              </a:rPr>
              <a:t>Only :</a:t>
            </a:r>
          </a:p>
          <a:p>
            <a:r>
              <a:rPr lang="en-US" sz="2000" u="sng" dirty="0">
                <a:hlinkClick r:id="rId3"/>
              </a:rPr>
              <a:t>Rename Method</a:t>
            </a:r>
            <a:endParaRPr lang="en-US" sz="2000" dirty="0"/>
          </a:p>
          <a:p>
            <a:r>
              <a:rPr lang="en-US" sz="2000" u="sng" dirty="0">
                <a:hlinkClick r:id="rId4"/>
              </a:rPr>
              <a:t>Extract Class</a:t>
            </a:r>
            <a:endParaRPr lang="en-US" sz="2000" dirty="0"/>
          </a:p>
          <a:p>
            <a:r>
              <a:rPr lang="en-US" sz="2000" u="sng" dirty="0">
                <a:hlinkClick r:id="rId5"/>
              </a:rPr>
              <a:t>Extract Method</a:t>
            </a:r>
            <a:endParaRPr lang="en-US" sz="2000" dirty="0"/>
          </a:p>
          <a:p>
            <a:r>
              <a:rPr lang="en-US" sz="2000" u="sng" dirty="0">
                <a:hlinkClick r:id="rId6"/>
              </a:rPr>
              <a:t>Extract Variable</a:t>
            </a:r>
            <a:endParaRPr lang="en-US" sz="2000" dirty="0"/>
          </a:p>
          <a:p>
            <a:r>
              <a:rPr lang="en-US" sz="2000" u="sng" dirty="0">
                <a:hlinkClick r:id="rId7"/>
              </a:rPr>
              <a:t>Inline Method</a:t>
            </a:r>
            <a:endParaRPr lang="en-US" sz="2000" dirty="0"/>
          </a:p>
          <a:p>
            <a:r>
              <a:rPr lang="en-US" sz="2000" u="sng" dirty="0">
                <a:hlinkClick r:id="rId8"/>
              </a:rPr>
              <a:t>Inline Temp</a:t>
            </a:r>
            <a:endParaRPr lang="en-US" sz="2000" dirty="0"/>
          </a:p>
          <a:p>
            <a:r>
              <a:rPr lang="en-US" sz="2000" u="sng" dirty="0" smtClean="0">
                <a:hlinkClick r:id="rId9"/>
              </a:rPr>
              <a:t>Replace Temp With Query</a:t>
            </a:r>
            <a:r>
              <a:rPr lang="en-US" sz="2000" dirty="0" smtClean="0"/>
              <a:t> </a:t>
            </a:r>
            <a:endParaRPr lang="en-US" sz="2000" dirty="0"/>
          </a:p>
          <a:p>
            <a:r>
              <a:rPr lang="en-US" sz="2000" u="sng" dirty="0">
                <a:hlinkClick r:id="rId10"/>
              </a:rPr>
              <a:t>Consolidate Conditional Expression</a:t>
            </a:r>
            <a:r>
              <a:rPr lang="en-US" sz="2000" dirty="0"/>
              <a:t> </a:t>
            </a:r>
          </a:p>
        </p:txBody>
      </p:sp>
      <p:pic>
        <p:nvPicPr>
          <p:cNvPr id="7" name="Content Placeholder 5"/>
          <p:cNvPicPr>
            <a:picLocks noGrp="1" noChangeAspect="1"/>
          </p:cNvPicPr>
          <p:nvPr>
            <p:ph sz="half" idx="2"/>
          </p:nvPr>
        </p:nvPicPr>
        <p:blipFill>
          <a:blip r:embed="rId11" cstate="print">
            <a:extLst>
              <a:ext uri="{28A0092B-C50C-407E-A947-70E740481C1C}">
                <a14:useLocalDpi xmlns:a14="http://schemas.microsoft.com/office/drawing/2010/main" val="0"/>
              </a:ext>
            </a:extLst>
          </a:blip>
          <a:stretch>
            <a:fillRect/>
          </a:stretch>
        </p:blipFill>
        <p:spPr>
          <a:xfrm>
            <a:off x="4648200" y="1828800"/>
            <a:ext cx="4038600" cy="3028950"/>
          </a:xfrm>
        </p:spPr>
      </p:pic>
      <p:sp>
        <p:nvSpPr>
          <p:cNvPr id="9" name="TextBox 8"/>
          <p:cNvSpPr txBox="1"/>
          <p:nvPr/>
        </p:nvSpPr>
        <p:spPr>
          <a:xfrm>
            <a:off x="685800" y="5905500"/>
            <a:ext cx="8001000" cy="1200329"/>
          </a:xfrm>
          <a:prstGeom prst="rect">
            <a:avLst/>
          </a:prstGeom>
          <a:noFill/>
        </p:spPr>
        <p:txBody>
          <a:bodyPr wrap="square" rtlCol="0">
            <a:spAutoFit/>
          </a:bodyPr>
          <a:lstStyle/>
          <a:p>
            <a:r>
              <a:rPr lang="en-US" sz="2400" dirty="0">
                <a:solidFill>
                  <a:schemeClr val="bg1"/>
                </a:solidFill>
                <a:hlinkClick r:id="rId12"/>
              </a:rPr>
              <a:t>https://</a:t>
            </a:r>
            <a:r>
              <a:rPr lang="en-US" sz="2400" dirty="0" smtClean="0">
                <a:solidFill>
                  <a:schemeClr val="bg1"/>
                </a:solidFill>
                <a:hlinkClick r:id="rId12"/>
              </a:rPr>
              <a:t>github.com/emilybache/Tennis-Refactoring-Kata</a:t>
            </a:r>
            <a:r>
              <a:rPr lang="en-US" sz="2400" dirty="0" smtClean="0">
                <a:solidFill>
                  <a:schemeClr val="bg1"/>
                </a:solidFill>
              </a:rPr>
              <a:t/>
            </a:r>
            <a:br>
              <a:rPr lang="en-US" sz="2400" dirty="0" smtClean="0">
                <a:solidFill>
                  <a:schemeClr val="bg1"/>
                </a:solidFill>
              </a:rPr>
            </a:br>
            <a:r>
              <a:rPr lang="en-US" sz="2400" dirty="0" smtClean="0">
                <a:solidFill>
                  <a:schemeClr val="bg1"/>
                </a:solidFill>
                <a:hlinkClick r:id="rId13"/>
              </a:rPr>
              <a:t>http://goto/tenniskata</a:t>
            </a:r>
            <a:endParaRPr lang="en-US" sz="2400" dirty="0" smtClean="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16401286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Refactoring – IDE Matters</a:t>
            </a:r>
            <a:endParaRPr lang="en-US" dirty="0"/>
          </a:p>
        </p:txBody>
      </p:sp>
      <p:pic>
        <p:nvPicPr>
          <p:cNvPr id="1026" name="Picture 2" descr="C:\Users\mplavcan\Desktop\SPIN Talk\IntelliJ_IDEA_12.0.4_Ultimat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441961"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3935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Design Patterns</a:t>
            </a:r>
            <a:endParaRPr lang="en-US" sz="2800"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10000" y="1752600"/>
            <a:ext cx="4114800" cy="4840941"/>
          </a:xfrm>
        </p:spPr>
      </p:pic>
      <p:sp>
        <p:nvSpPr>
          <p:cNvPr id="4" name="Text Placeholder 3"/>
          <p:cNvSpPr>
            <a:spLocks noGrp="1"/>
          </p:cNvSpPr>
          <p:nvPr>
            <p:ph type="body" sz="half" idx="2"/>
          </p:nvPr>
        </p:nvSpPr>
        <p:spPr/>
        <p:txBody>
          <a:bodyPr/>
          <a:lstStyle/>
          <a:p>
            <a:r>
              <a:rPr lang="en-US" b="1" u="sng" dirty="0">
                <a:solidFill>
                  <a:schemeClr val="bg1"/>
                </a:solidFill>
              </a:rPr>
              <a:t>A re-occurring structure in computer software that solves a </a:t>
            </a:r>
            <a:r>
              <a:rPr lang="en-US" b="1" u="sng" dirty="0" smtClean="0">
                <a:solidFill>
                  <a:schemeClr val="bg1"/>
                </a:solidFill>
              </a:rPr>
              <a:t>basic programming </a:t>
            </a:r>
            <a:r>
              <a:rPr lang="en-US" b="1" u="sng" dirty="0">
                <a:solidFill>
                  <a:schemeClr val="bg1"/>
                </a:solidFill>
              </a:rPr>
              <a:t>problem in a specific way.</a:t>
            </a:r>
          </a:p>
          <a:p>
            <a:r>
              <a:rPr lang="en-US" dirty="0" smtClean="0">
                <a:solidFill>
                  <a:srgbClr val="FFC000"/>
                </a:solidFill>
              </a:rPr>
              <a:t/>
            </a:r>
            <a:br>
              <a:rPr lang="en-US" dirty="0" smtClean="0">
                <a:solidFill>
                  <a:srgbClr val="FFC000"/>
                </a:solidFill>
              </a:rPr>
            </a:br>
            <a:endParaRPr lang="en-US" dirty="0">
              <a:solidFill>
                <a:srgbClr val="FFC000"/>
              </a:solidFill>
            </a:endParaRPr>
          </a:p>
          <a:p>
            <a:r>
              <a:rPr lang="en-US" dirty="0" smtClean="0">
                <a:solidFill>
                  <a:srgbClr val="FFC000"/>
                </a:solidFill>
              </a:rPr>
              <a:t>Design Patterns are given Intent-Revealing Names, so that they are memorable.</a:t>
            </a:r>
          </a:p>
          <a:p>
            <a:endParaRPr lang="en-US" dirty="0">
              <a:solidFill>
                <a:srgbClr val="FFC000"/>
              </a:solidFill>
            </a:endParaRPr>
          </a:p>
          <a:p>
            <a:r>
              <a:rPr lang="en-US" dirty="0" smtClean="0">
                <a:solidFill>
                  <a:srgbClr val="FFC000"/>
                </a:solidFill>
              </a:rPr>
              <a:t>Since new problems and solutions can be discovered, these Basic 23 only represent the core of a larger set of patterns.</a:t>
            </a:r>
            <a:endParaRPr lang="en-US" dirty="0">
              <a:solidFill>
                <a:srgbClr val="FFC000"/>
              </a:solidFill>
            </a:endParaRPr>
          </a:p>
        </p:txBody>
      </p:sp>
    </p:spTree>
    <p:extLst>
      <p:ext uri="{BB962C8B-B14F-4D97-AF65-F5344CB8AC3E}">
        <p14:creationId xmlns:p14="http://schemas.microsoft.com/office/powerpoint/2010/main" val="177273451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a:t>
            </a:r>
            <a:endParaRPr lang="en-US" dirty="0"/>
          </a:p>
        </p:txBody>
      </p:sp>
    </p:spTree>
    <p:extLst>
      <p:ext uri="{BB962C8B-B14F-4D97-AF65-F5344CB8AC3E}">
        <p14:creationId xmlns:p14="http://schemas.microsoft.com/office/powerpoint/2010/main" val="149624959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Text Placeholder 2"/>
          <p:cNvSpPr>
            <a:spLocks noGrp="1"/>
          </p:cNvSpPr>
          <p:nvPr>
            <p:ph type="body" idx="1"/>
          </p:nvPr>
        </p:nvSpPr>
        <p:spPr/>
        <p:txBody>
          <a:bodyPr/>
          <a:lstStyle/>
          <a:p>
            <a:r>
              <a:rPr lang="en-US" i="1" dirty="0" smtClean="0"/>
              <a:t>definition: </a:t>
            </a:r>
            <a:r>
              <a:rPr lang="en-US" dirty="0" smtClean="0"/>
              <a:t>Automated tests that check basic, low-level code functions.</a:t>
            </a:r>
            <a:endParaRPr lang="en-US" dirty="0"/>
          </a:p>
        </p:txBody>
      </p:sp>
    </p:spTree>
    <p:extLst>
      <p:ext uri="{BB962C8B-B14F-4D97-AF65-F5344CB8AC3E}">
        <p14:creationId xmlns:p14="http://schemas.microsoft.com/office/powerpoint/2010/main" val="6377085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074" name="Picture 2" descr="C:\Users\mplavcan\Desktop\Doc\Agile Development\SOLID Coding Techniques\3.1307053639.workers-on-safety-n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1436" y="589083"/>
            <a:ext cx="7087168" cy="47449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9600" y="5334000"/>
            <a:ext cx="7910840" cy="1015663"/>
          </a:xfrm>
          <a:prstGeom prst="rect">
            <a:avLst/>
          </a:prstGeom>
          <a:noFill/>
        </p:spPr>
        <p:txBody>
          <a:bodyPr wrap="square" rtlCol="0">
            <a:spAutoFit/>
          </a:bodyPr>
          <a:lstStyle/>
          <a:p>
            <a:pPr algn="ctr"/>
            <a:r>
              <a:rPr lang="en-US" sz="4000" dirty="0" smtClean="0">
                <a:solidFill>
                  <a:schemeClr val="bg1"/>
                </a:solidFill>
                <a:latin typeface="Times New Roman" pitchFamily="18" charset="0"/>
                <a:cs typeface="Times New Roman" pitchFamily="18" charset="0"/>
              </a:rPr>
              <a:t>UNIT TESTING</a:t>
            </a:r>
          </a:p>
          <a:p>
            <a:pPr algn="ctr"/>
            <a:r>
              <a:rPr lang="en-US" sz="2000" dirty="0" smtClean="0">
                <a:solidFill>
                  <a:schemeClr val="bg1"/>
                </a:solidFill>
                <a:latin typeface="Arial" pitchFamily="34" charset="0"/>
                <a:cs typeface="Arial" pitchFamily="34" charset="0"/>
              </a:rPr>
              <a:t>Because You Are A Professional, </a:t>
            </a:r>
            <a:r>
              <a:rPr lang="en-US" sz="2000" dirty="0">
                <a:solidFill>
                  <a:schemeClr val="bg1"/>
                </a:solidFill>
                <a:latin typeface="Arial" pitchFamily="34" charset="0"/>
                <a:cs typeface="Arial" pitchFamily="34" charset="0"/>
              </a:rPr>
              <a:t>N</a:t>
            </a:r>
            <a:r>
              <a:rPr lang="en-US" sz="2000" dirty="0" smtClean="0">
                <a:solidFill>
                  <a:schemeClr val="bg1"/>
                </a:solidFill>
                <a:latin typeface="Arial" pitchFamily="34" charset="0"/>
                <a:cs typeface="Arial" pitchFamily="34" charset="0"/>
              </a:rPr>
              <a:t>ot A Circus Performer.</a:t>
            </a:r>
            <a:endParaRPr lang="en-US" sz="20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0449038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 Properties</a:t>
            </a:r>
            <a:endParaRPr lang="en-US" dirty="0"/>
          </a:p>
        </p:txBody>
      </p:sp>
      <p:sp>
        <p:nvSpPr>
          <p:cNvPr id="3" name="Content Placeholder 2"/>
          <p:cNvSpPr>
            <a:spLocks noGrp="1"/>
          </p:cNvSpPr>
          <p:nvPr>
            <p:ph idx="1"/>
          </p:nvPr>
        </p:nvSpPr>
        <p:spPr/>
        <p:txBody>
          <a:bodyPr/>
          <a:lstStyle/>
          <a:p>
            <a:r>
              <a:rPr lang="en-US" dirty="0" smtClean="0">
                <a:solidFill>
                  <a:schemeClr val="bg1"/>
                </a:solidFill>
              </a:rPr>
              <a:t>Test a single behavior of a method</a:t>
            </a:r>
          </a:p>
          <a:p>
            <a:pPr marL="118872" indent="0">
              <a:buNone/>
            </a:pPr>
            <a:endParaRPr lang="en-US" dirty="0" smtClean="0">
              <a:solidFill>
                <a:schemeClr val="bg1"/>
              </a:solidFill>
            </a:endParaRPr>
          </a:p>
          <a:p>
            <a:r>
              <a:rPr lang="en-US" dirty="0" smtClean="0">
                <a:solidFill>
                  <a:schemeClr val="bg1"/>
                </a:solidFill>
              </a:rPr>
              <a:t>Can be run automatically</a:t>
            </a:r>
          </a:p>
          <a:p>
            <a:pPr marL="118872" indent="0">
              <a:buNone/>
            </a:pPr>
            <a:endParaRPr lang="en-US" dirty="0" smtClean="0">
              <a:solidFill>
                <a:schemeClr val="bg1"/>
              </a:solidFill>
            </a:endParaRPr>
          </a:p>
          <a:p>
            <a:r>
              <a:rPr lang="en-US" dirty="0" smtClean="0">
                <a:solidFill>
                  <a:schemeClr val="bg1"/>
                </a:solidFill>
              </a:rPr>
              <a:t>Can be run independently/simultaneously</a:t>
            </a:r>
          </a:p>
          <a:p>
            <a:pPr marL="118872" indent="0">
              <a:buNone/>
            </a:pPr>
            <a:endParaRPr lang="en-US" dirty="0" smtClean="0">
              <a:solidFill>
                <a:schemeClr val="bg1"/>
              </a:solidFill>
            </a:endParaRPr>
          </a:p>
          <a:p>
            <a:r>
              <a:rPr lang="en-US" dirty="0" smtClean="0">
                <a:solidFill>
                  <a:schemeClr val="bg1"/>
                </a:solidFill>
              </a:rPr>
              <a:t>Are not dependent on outside influence (disk, network, RTL simulator, </a:t>
            </a:r>
            <a:r>
              <a:rPr lang="en-US" dirty="0" err="1" smtClean="0">
                <a:solidFill>
                  <a:schemeClr val="bg1"/>
                </a:solidFill>
              </a:rPr>
              <a:t>etc</a:t>
            </a:r>
            <a:r>
              <a:rPr lang="en-US" dirty="0" smtClean="0">
                <a:solidFill>
                  <a:schemeClr val="bg1"/>
                </a:solidFill>
              </a:rPr>
              <a:t>)</a:t>
            </a:r>
          </a:p>
        </p:txBody>
      </p:sp>
    </p:spTree>
    <p:extLst>
      <p:ext uri="{BB962C8B-B14F-4D97-AF65-F5344CB8AC3E}">
        <p14:creationId xmlns:p14="http://schemas.microsoft.com/office/powerpoint/2010/main" val="11721098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 Features</a:t>
            </a:r>
            <a:endParaRPr lang="en-US" dirty="0"/>
          </a:p>
        </p:txBody>
      </p:sp>
      <p:sp>
        <p:nvSpPr>
          <p:cNvPr id="3" name="Content Placeholder 2"/>
          <p:cNvSpPr>
            <a:spLocks noGrp="1"/>
          </p:cNvSpPr>
          <p:nvPr>
            <p:ph idx="1"/>
          </p:nvPr>
        </p:nvSpPr>
        <p:spPr/>
        <p:txBody>
          <a:bodyPr/>
          <a:lstStyle/>
          <a:p>
            <a:pPr marL="118872" indent="0">
              <a:buNone/>
            </a:pPr>
            <a:r>
              <a:rPr lang="en-US" dirty="0" smtClean="0">
                <a:solidFill>
                  <a:schemeClr val="bg1"/>
                </a:solidFill>
              </a:rPr>
              <a:t>Typically:</a:t>
            </a:r>
          </a:p>
          <a:p>
            <a:r>
              <a:rPr lang="en-US" dirty="0" smtClean="0">
                <a:solidFill>
                  <a:schemeClr val="bg1"/>
                </a:solidFill>
              </a:rPr>
              <a:t>Document the expected behavior of the code</a:t>
            </a:r>
          </a:p>
          <a:p>
            <a:pPr marL="118872" indent="0">
              <a:buNone/>
            </a:pPr>
            <a:endParaRPr lang="en-US" dirty="0" smtClean="0">
              <a:solidFill>
                <a:schemeClr val="bg1"/>
              </a:solidFill>
            </a:endParaRPr>
          </a:p>
          <a:p>
            <a:r>
              <a:rPr lang="en-US" dirty="0" smtClean="0">
                <a:solidFill>
                  <a:schemeClr val="bg1"/>
                </a:solidFill>
              </a:rPr>
              <a:t>Test </a:t>
            </a:r>
            <a:r>
              <a:rPr lang="en-US" dirty="0">
                <a:solidFill>
                  <a:schemeClr val="bg1"/>
                </a:solidFill>
              </a:rPr>
              <a:t>the behavior, </a:t>
            </a:r>
            <a:r>
              <a:rPr lang="en-US" u="sng" dirty="0">
                <a:solidFill>
                  <a:schemeClr val="bg1"/>
                </a:solidFill>
              </a:rPr>
              <a:t>not the structure.</a:t>
            </a:r>
          </a:p>
          <a:p>
            <a:pPr marL="118872" indent="0">
              <a:buNone/>
            </a:pPr>
            <a:endParaRPr lang="en-US" dirty="0" smtClean="0">
              <a:solidFill>
                <a:schemeClr val="bg1"/>
              </a:solidFill>
            </a:endParaRPr>
          </a:p>
          <a:p>
            <a:r>
              <a:rPr lang="en-US" dirty="0">
                <a:solidFill>
                  <a:schemeClr val="bg1"/>
                </a:solidFill>
              </a:rPr>
              <a:t>Have a single path (CCN =1)</a:t>
            </a:r>
            <a:br>
              <a:rPr lang="en-US" dirty="0">
                <a:solidFill>
                  <a:schemeClr val="bg1"/>
                </a:solidFill>
              </a:rPr>
            </a:br>
            <a:endParaRPr lang="en-US" dirty="0">
              <a:solidFill>
                <a:schemeClr val="bg1"/>
              </a:solidFill>
            </a:endParaRPr>
          </a:p>
          <a:p>
            <a:r>
              <a:rPr lang="en-US" dirty="0" smtClean="0">
                <a:solidFill>
                  <a:schemeClr val="bg1"/>
                </a:solidFill>
              </a:rPr>
              <a:t>Have a single  assertion (or related assertions)</a:t>
            </a:r>
            <a:br>
              <a:rPr lang="en-US" dirty="0" smtClean="0">
                <a:solidFill>
                  <a:schemeClr val="bg1"/>
                </a:solidFill>
              </a:rPr>
            </a:br>
            <a:r>
              <a:rPr lang="en-US" i="1" dirty="0" smtClean="0">
                <a:solidFill>
                  <a:schemeClr val="bg1"/>
                </a:solidFill>
              </a:rPr>
              <a:t>(opposite: Eager Test)</a:t>
            </a:r>
          </a:p>
          <a:p>
            <a:pPr marL="118872" indent="0">
              <a:buNone/>
            </a:pP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4805217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Really, Why Do It?</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2000" y="2514600"/>
            <a:ext cx="4572000" cy="1920240"/>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0" y="3276600"/>
            <a:ext cx="3771899" cy="2514600"/>
          </a:xfrm>
        </p:spPr>
      </p:pic>
    </p:spTree>
    <p:extLst>
      <p:ext uri="{BB962C8B-B14F-4D97-AF65-F5344CB8AC3E}">
        <p14:creationId xmlns:p14="http://schemas.microsoft.com/office/powerpoint/2010/main" val="17078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Exercise: Unit Testing</a:t>
            </a:r>
            <a:endParaRPr lang="en-US" dirty="0"/>
          </a:p>
        </p:txBody>
      </p:sp>
      <p:sp>
        <p:nvSpPr>
          <p:cNvPr id="4" name="Content Placeholder 3"/>
          <p:cNvSpPr>
            <a:spLocks noGrp="1"/>
          </p:cNvSpPr>
          <p:nvPr>
            <p:ph sz="half" idx="1"/>
          </p:nvPr>
        </p:nvSpPr>
        <p:spPr/>
        <p:txBody>
          <a:bodyPr/>
          <a:lstStyle/>
          <a:p>
            <a:r>
              <a:rPr lang="en-US" dirty="0" smtClean="0">
                <a:solidFill>
                  <a:schemeClr val="bg1"/>
                </a:solidFill>
              </a:rPr>
              <a:t>Specific pairs of inputs/outputs</a:t>
            </a:r>
            <a:br>
              <a:rPr lang="en-US" dirty="0" smtClean="0">
                <a:solidFill>
                  <a:schemeClr val="bg1"/>
                </a:solidFill>
              </a:rPr>
            </a:br>
            <a:endParaRPr lang="en-US" dirty="0" smtClean="0">
              <a:solidFill>
                <a:schemeClr val="bg1"/>
              </a:solidFill>
            </a:endParaRPr>
          </a:p>
          <a:p>
            <a:r>
              <a:rPr lang="en-US" dirty="0" smtClean="0">
                <a:solidFill>
                  <a:schemeClr val="bg1"/>
                </a:solidFill>
              </a:rPr>
              <a:t>What are the interesting points? </a:t>
            </a:r>
            <a:br>
              <a:rPr lang="en-US" dirty="0" smtClean="0">
                <a:solidFill>
                  <a:schemeClr val="bg1"/>
                </a:solidFill>
              </a:rPr>
            </a:br>
            <a:endParaRPr lang="en-US" dirty="0" smtClean="0">
              <a:solidFill>
                <a:schemeClr val="bg1"/>
              </a:solidFill>
            </a:endParaRPr>
          </a:p>
          <a:p>
            <a:r>
              <a:rPr lang="en-US" dirty="0" smtClean="0">
                <a:solidFill>
                  <a:schemeClr val="bg1"/>
                </a:solidFill>
              </a:rPr>
              <a:t>What are the assumptions about the behavior?</a:t>
            </a:r>
            <a:br>
              <a:rPr lang="en-US" dirty="0" smtClean="0">
                <a:solidFill>
                  <a:schemeClr val="bg1"/>
                </a:solidFill>
              </a:rPr>
            </a:br>
            <a:endParaRPr lang="en-US" dirty="0" smtClean="0">
              <a:solidFill>
                <a:schemeClr val="bg1"/>
              </a:solidFill>
            </a:endParaRPr>
          </a:p>
          <a:p>
            <a:endParaRPr lang="en-US" dirty="0">
              <a:solidFill>
                <a:schemeClr val="bg1"/>
              </a:solidFill>
            </a:endParaRPr>
          </a:p>
        </p:txBody>
      </p:sp>
      <p:pic>
        <p:nvPicPr>
          <p:cNvPr id="1026" name="Picture 2" descr="C:\Users\mplavcan\Desktop\SW_practices\Thermome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095500"/>
            <a:ext cx="1262592" cy="378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8991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609600" y="5334000"/>
            <a:ext cx="7910840" cy="1015663"/>
          </a:xfrm>
          <a:prstGeom prst="rect">
            <a:avLst/>
          </a:prstGeom>
          <a:noFill/>
        </p:spPr>
        <p:txBody>
          <a:bodyPr wrap="square" rtlCol="0">
            <a:spAutoFit/>
          </a:bodyPr>
          <a:lstStyle/>
          <a:p>
            <a:pPr algn="ctr"/>
            <a:r>
              <a:rPr lang="en-US" sz="4000" dirty="0" smtClean="0">
                <a:solidFill>
                  <a:schemeClr val="bg1"/>
                </a:solidFill>
                <a:latin typeface="Times New Roman" pitchFamily="18" charset="0"/>
                <a:cs typeface="Times New Roman" pitchFamily="18" charset="0"/>
              </a:rPr>
              <a:t>TEST-DRIVEN DEVELOPMENT</a:t>
            </a:r>
          </a:p>
          <a:p>
            <a:pPr algn="ctr"/>
            <a:r>
              <a:rPr lang="en-US" sz="2000" dirty="0" smtClean="0">
                <a:solidFill>
                  <a:schemeClr val="bg1"/>
                </a:solidFill>
                <a:latin typeface="Arial" pitchFamily="34" charset="0"/>
                <a:cs typeface="Arial" pitchFamily="34" charset="0"/>
              </a:rPr>
              <a:t>Three Easy Steps. Infinite Discipline Required.</a:t>
            </a:r>
            <a:endParaRPr lang="en-US" sz="2000" dirty="0">
              <a:solidFill>
                <a:schemeClr val="bg1"/>
              </a:solidFill>
              <a:latin typeface="Arial" pitchFamily="34" charset="0"/>
              <a:cs typeface="Arial" pitchFamily="34" charset="0"/>
            </a:endParaRPr>
          </a:p>
        </p:txBody>
      </p:sp>
      <p:pic>
        <p:nvPicPr>
          <p:cNvPr id="1026" name="Picture 2" descr="C:\Users\mplavcan\Desktop\Doc\Agile Development\SOLID Coding Techniques\TestDrivenGameDevelop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6978604"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7336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First or Test Driven?</a:t>
            </a:r>
            <a:endParaRPr lang="en-US" dirty="0"/>
          </a:p>
        </p:txBody>
      </p:sp>
      <p:sp>
        <p:nvSpPr>
          <p:cNvPr id="86" name="Oval 85"/>
          <p:cNvSpPr/>
          <p:nvPr/>
        </p:nvSpPr>
        <p:spPr>
          <a:xfrm>
            <a:off x="3329888" y="5207147"/>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7" name="Oval 86"/>
          <p:cNvSpPr/>
          <p:nvPr/>
        </p:nvSpPr>
        <p:spPr>
          <a:xfrm>
            <a:off x="3173364" y="5270761"/>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Oval 87"/>
          <p:cNvSpPr/>
          <p:nvPr/>
        </p:nvSpPr>
        <p:spPr>
          <a:xfrm>
            <a:off x="3013384" y="5323347"/>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Oval 88"/>
          <p:cNvSpPr/>
          <p:nvPr/>
        </p:nvSpPr>
        <p:spPr>
          <a:xfrm>
            <a:off x="2850936" y="5364060"/>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0" name="Oval 89"/>
          <p:cNvSpPr/>
          <p:nvPr/>
        </p:nvSpPr>
        <p:spPr>
          <a:xfrm>
            <a:off x="4184102" y="4591372"/>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Oval 90"/>
          <p:cNvSpPr/>
          <p:nvPr/>
        </p:nvSpPr>
        <p:spPr>
          <a:xfrm>
            <a:off x="4060167" y="4716902"/>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2" name="Oval 91"/>
          <p:cNvSpPr/>
          <p:nvPr/>
        </p:nvSpPr>
        <p:spPr>
          <a:xfrm>
            <a:off x="4697124" y="3828014"/>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Oval 92"/>
          <p:cNvSpPr/>
          <p:nvPr/>
        </p:nvSpPr>
        <p:spPr>
          <a:xfrm>
            <a:off x="4972645" y="2897989"/>
            <a:ext cx="70608" cy="70608"/>
          </a:xfrm>
          <a:prstGeom prst="ellips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101" name="Group 100"/>
          <p:cNvGrpSpPr/>
          <p:nvPr/>
        </p:nvGrpSpPr>
        <p:grpSpPr>
          <a:xfrm>
            <a:off x="2448022" y="5538785"/>
            <a:ext cx="2945311" cy="407972"/>
            <a:chOff x="2239602" y="4039289"/>
            <a:chExt cx="1521291" cy="407972"/>
          </a:xfrm>
        </p:grpSpPr>
        <p:sp>
          <p:nvSpPr>
            <p:cNvPr id="119" name="Rounded Rectangle 118"/>
            <p:cNvSpPr/>
            <p:nvPr/>
          </p:nvSpPr>
          <p:spPr>
            <a:xfrm>
              <a:off x="2239602" y="4039289"/>
              <a:ext cx="1521291" cy="407972"/>
            </a:xfrm>
            <a:prstGeom prst="roundRect">
              <a:avLst/>
            </a:pr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0" name="Rounded Rectangle 19"/>
            <p:cNvSpPr/>
            <p:nvPr/>
          </p:nvSpPr>
          <p:spPr>
            <a:xfrm>
              <a:off x="2259518" y="4059205"/>
              <a:ext cx="1481459" cy="368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2007" tIns="45720" rIns="45720" bIns="45720" numCol="1" spcCol="1270" anchor="ctr" anchorCtr="0">
              <a:noAutofit/>
            </a:bodyPr>
            <a:lstStyle/>
            <a:p>
              <a:pPr lvl="0" algn="l" defTabSz="533400">
                <a:lnSpc>
                  <a:spcPct val="90000"/>
                </a:lnSpc>
                <a:spcBef>
                  <a:spcPct val="0"/>
                </a:spcBef>
                <a:spcAft>
                  <a:spcPct val="35000"/>
                </a:spcAft>
              </a:pPr>
              <a:r>
                <a:rPr lang="en-US" b="1" kern="1200" dirty="0" smtClean="0"/>
                <a:t>Write Unit Tests</a:t>
              </a:r>
              <a:endParaRPr lang="en-US" b="1" kern="1200" dirty="0"/>
            </a:p>
          </p:txBody>
        </p:sp>
      </p:grpSp>
      <p:sp>
        <p:nvSpPr>
          <p:cNvPr id="102" name="Oval 101"/>
          <p:cNvSpPr/>
          <p:nvPr/>
        </p:nvSpPr>
        <p:spPr>
          <a:xfrm>
            <a:off x="2036716" y="5099746"/>
            <a:ext cx="705590" cy="705257"/>
          </a:xfrm>
          <a:prstGeom prst="ellipse">
            <a:avLst/>
          </a:prstGeom>
          <a:solidFill>
            <a:schemeClr val="tx1">
              <a:lumMod val="65000"/>
              <a:lumOff val="35000"/>
            </a:schemeClr>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3" name="Group 102"/>
          <p:cNvGrpSpPr/>
          <p:nvPr/>
        </p:nvGrpSpPr>
        <p:grpSpPr>
          <a:xfrm>
            <a:off x="3795262" y="5017261"/>
            <a:ext cx="3138938" cy="407972"/>
            <a:chOff x="3576225" y="3557101"/>
            <a:chExt cx="1521291" cy="407972"/>
          </a:xfrm>
        </p:grpSpPr>
        <p:sp>
          <p:nvSpPr>
            <p:cNvPr id="117" name="Rounded Rectangle 116"/>
            <p:cNvSpPr/>
            <p:nvPr/>
          </p:nvSpPr>
          <p:spPr>
            <a:xfrm>
              <a:off x="3576225" y="3557101"/>
              <a:ext cx="1521291" cy="407972"/>
            </a:xfrm>
            <a:prstGeom prst="roundRect">
              <a:avLst/>
            </a:prstGeom>
            <a:solidFill>
              <a:schemeClr val="accent5">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8" name="Rounded Rectangle 22"/>
            <p:cNvSpPr/>
            <p:nvPr/>
          </p:nvSpPr>
          <p:spPr>
            <a:xfrm>
              <a:off x="3596141" y="3577017"/>
              <a:ext cx="1481459" cy="368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2007" tIns="45720" rIns="45720" bIns="45720" numCol="1" spcCol="1270" anchor="ctr" anchorCtr="0">
              <a:noAutofit/>
            </a:bodyPr>
            <a:lstStyle/>
            <a:p>
              <a:pPr lvl="0" algn="l" defTabSz="533400">
                <a:lnSpc>
                  <a:spcPct val="90000"/>
                </a:lnSpc>
                <a:spcBef>
                  <a:spcPct val="0"/>
                </a:spcBef>
                <a:spcAft>
                  <a:spcPct val="35000"/>
                </a:spcAft>
              </a:pPr>
              <a:r>
                <a:rPr lang="en-US" b="1" kern="1200" dirty="0" smtClean="0"/>
                <a:t>Write Unit Tests First</a:t>
              </a:r>
              <a:endParaRPr lang="en-US" b="1" kern="1200" dirty="0"/>
            </a:p>
          </p:txBody>
        </p:sp>
      </p:grpSp>
      <p:sp>
        <p:nvSpPr>
          <p:cNvPr id="104" name="Oval 103"/>
          <p:cNvSpPr/>
          <p:nvPr/>
        </p:nvSpPr>
        <p:spPr>
          <a:xfrm>
            <a:off x="3373339" y="4617558"/>
            <a:ext cx="705590" cy="705257"/>
          </a:xfrm>
          <a:prstGeom prst="ellipse">
            <a:avLst/>
          </a:prstGeom>
          <a:solidFill>
            <a:schemeClr val="accent5">
              <a:lumMod val="50000"/>
            </a:schemeClr>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5" name="Group 104"/>
          <p:cNvGrpSpPr/>
          <p:nvPr/>
        </p:nvGrpSpPr>
        <p:grpSpPr>
          <a:xfrm>
            <a:off x="4520110" y="4320485"/>
            <a:ext cx="3252290" cy="407972"/>
            <a:chOff x="4301073" y="2860325"/>
            <a:chExt cx="1521291" cy="407972"/>
          </a:xfrm>
        </p:grpSpPr>
        <p:sp>
          <p:nvSpPr>
            <p:cNvPr id="115" name="Rounded Rectangle 114"/>
            <p:cNvSpPr/>
            <p:nvPr/>
          </p:nvSpPr>
          <p:spPr>
            <a:xfrm>
              <a:off x="4301073" y="2860325"/>
              <a:ext cx="1521291" cy="407972"/>
            </a:xfrm>
            <a:prstGeom prst="roundRect">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6" name="Rounded Rectangle 25"/>
            <p:cNvSpPr/>
            <p:nvPr/>
          </p:nvSpPr>
          <p:spPr>
            <a:xfrm>
              <a:off x="4320989" y="2880241"/>
              <a:ext cx="1481459" cy="368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2007" tIns="45720" rIns="45720" bIns="45720" numCol="1" spcCol="1270" anchor="ctr" anchorCtr="0">
              <a:noAutofit/>
            </a:bodyPr>
            <a:lstStyle/>
            <a:p>
              <a:pPr lvl="0" algn="l" defTabSz="533400">
                <a:lnSpc>
                  <a:spcPct val="90000"/>
                </a:lnSpc>
                <a:spcBef>
                  <a:spcPct val="0"/>
                </a:spcBef>
                <a:spcAft>
                  <a:spcPct val="35000"/>
                </a:spcAft>
              </a:pPr>
              <a:r>
                <a:rPr lang="en-US" b="1" kern="1200" dirty="0" smtClean="0"/>
                <a:t>Write the RIGHT Unit Tests</a:t>
              </a:r>
              <a:endParaRPr lang="en-US" b="1" kern="1200" dirty="0"/>
            </a:p>
          </p:txBody>
        </p:sp>
      </p:grpSp>
      <p:sp>
        <p:nvSpPr>
          <p:cNvPr id="106" name="Oval 105"/>
          <p:cNvSpPr/>
          <p:nvPr/>
        </p:nvSpPr>
        <p:spPr>
          <a:xfrm>
            <a:off x="4098187" y="3920782"/>
            <a:ext cx="705590" cy="705257"/>
          </a:xfrm>
          <a:prstGeom prst="ellipse">
            <a:avLst/>
          </a:prstGeom>
          <a:solidFill>
            <a:schemeClr val="accent1">
              <a:lumMod val="75000"/>
            </a:schemeClr>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7" name="Group 106"/>
          <p:cNvGrpSpPr/>
          <p:nvPr/>
        </p:nvGrpSpPr>
        <p:grpSpPr>
          <a:xfrm>
            <a:off x="4898828" y="3424811"/>
            <a:ext cx="3102172" cy="407972"/>
            <a:chOff x="4679791" y="1964651"/>
            <a:chExt cx="1521291" cy="407972"/>
          </a:xfrm>
        </p:grpSpPr>
        <p:sp>
          <p:nvSpPr>
            <p:cNvPr id="113" name="Rounded Rectangle 112"/>
            <p:cNvSpPr/>
            <p:nvPr/>
          </p:nvSpPr>
          <p:spPr>
            <a:xfrm>
              <a:off x="4679791" y="1964651"/>
              <a:ext cx="1521291" cy="407972"/>
            </a:xfrm>
            <a:prstGeom prst="roundRect">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4" name="Rounded Rectangle 28"/>
            <p:cNvSpPr/>
            <p:nvPr/>
          </p:nvSpPr>
          <p:spPr>
            <a:xfrm>
              <a:off x="4699707" y="1984567"/>
              <a:ext cx="1481459" cy="368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2007" tIns="45720" rIns="45720" bIns="45720" numCol="1" spcCol="1270" anchor="ctr" anchorCtr="0">
              <a:noAutofit/>
            </a:bodyPr>
            <a:lstStyle/>
            <a:p>
              <a:pPr lvl="0" algn="l" defTabSz="533400">
                <a:lnSpc>
                  <a:spcPct val="90000"/>
                </a:lnSpc>
                <a:spcBef>
                  <a:spcPct val="0"/>
                </a:spcBef>
                <a:spcAft>
                  <a:spcPct val="35000"/>
                </a:spcAft>
              </a:pPr>
              <a:r>
                <a:rPr lang="en-US" b="1" kern="1200" dirty="0" smtClean="0"/>
                <a:t>Test-Driven Development</a:t>
              </a:r>
              <a:endParaRPr lang="en-US" b="1" kern="1200" dirty="0"/>
            </a:p>
          </p:txBody>
        </p:sp>
      </p:grpSp>
      <p:sp>
        <p:nvSpPr>
          <p:cNvPr id="108" name="Oval 107"/>
          <p:cNvSpPr/>
          <p:nvPr/>
        </p:nvSpPr>
        <p:spPr>
          <a:xfrm>
            <a:off x="4476905" y="3025109"/>
            <a:ext cx="705590" cy="705257"/>
          </a:xfrm>
          <a:prstGeom prst="ellipse">
            <a:avLst/>
          </a:prstGeom>
          <a:solidFill>
            <a:schemeClr val="accent4">
              <a:lumMod val="75000"/>
            </a:schemeClr>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109" name="Group 108"/>
          <p:cNvGrpSpPr/>
          <p:nvPr/>
        </p:nvGrpSpPr>
        <p:grpSpPr>
          <a:xfrm>
            <a:off x="5109665" y="2513023"/>
            <a:ext cx="3043735" cy="407972"/>
            <a:chOff x="4890628" y="1052863"/>
            <a:chExt cx="1521291" cy="407972"/>
          </a:xfrm>
        </p:grpSpPr>
        <p:sp>
          <p:nvSpPr>
            <p:cNvPr id="111" name="Rounded Rectangle 110"/>
            <p:cNvSpPr/>
            <p:nvPr/>
          </p:nvSpPr>
          <p:spPr>
            <a:xfrm>
              <a:off x="4890628" y="1052863"/>
              <a:ext cx="1521291" cy="407972"/>
            </a:xfrm>
            <a:prstGeom prst="roundRect">
              <a:avLst/>
            </a:prstGeom>
            <a:solidFill>
              <a:schemeClr val="accent4">
                <a:lumMod val="5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2" name="Rounded Rectangle 31"/>
            <p:cNvSpPr/>
            <p:nvPr/>
          </p:nvSpPr>
          <p:spPr>
            <a:xfrm>
              <a:off x="4910544" y="1072779"/>
              <a:ext cx="1481459" cy="368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2007" tIns="45720" rIns="45720" bIns="45720" numCol="1" spcCol="1270" anchor="ctr" anchorCtr="0">
              <a:noAutofit/>
            </a:bodyPr>
            <a:lstStyle/>
            <a:p>
              <a:pPr lvl="0" algn="l" defTabSz="533400">
                <a:lnSpc>
                  <a:spcPct val="90000"/>
                </a:lnSpc>
                <a:spcBef>
                  <a:spcPct val="0"/>
                </a:spcBef>
                <a:spcAft>
                  <a:spcPct val="35000"/>
                </a:spcAft>
              </a:pPr>
              <a:r>
                <a:rPr lang="en-US" b="1" kern="1200" dirty="0" smtClean="0"/>
                <a:t>TDD  “As If You Mean It”</a:t>
              </a:r>
              <a:endParaRPr lang="en-US" b="1" kern="1200" dirty="0"/>
            </a:p>
          </p:txBody>
        </p:sp>
      </p:grpSp>
      <p:sp>
        <p:nvSpPr>
          <p:cNvPr id="110" name="Oval 109"/>
          <p:cNvSpPr/>
          <p:nvPr/>
        </p:nvSpPr>
        <p:spPr>
          <a:xfrm>
            <a:off x="4687743" y="2113320"/>
            <a:ext cx="705590" cy="705257"/>
          </a:xfrm>
          <a:prstGeom prst="ellipse">
            <a:avLst/>
          </a:prstGeom>
          <a:solidFill>
            <a:schemeClr val="accent4">
              <a:lumMod val="50000"/>
            </a:schemeClr>
          </a:solid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5146119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Test-Driven Development</a:t>
            </a:r>
            <a:endParaRPr lang="en-US" sz="2800"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60661255"/>
              </p:ext>
            </p:extLst>
          </p:nvPr>
        </p:nvGraphicFramePr>
        <p:xfrm>
          <a:off x="3352800" y="1743075"/>
          <a:ext cx="5588000" cy="4124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200400" y="2949804"/>
            <a:ext cx="2057400" cy="954107"/>
          </a:xfrm>
          <a:prstGeom prst="rect">
            <a:avLst/>
          </a:prstGeom>
          <a:noFill/>
        </p:spPr>
        <p:txBody>
          <a:bodyPr wrap="square" rtlCol="0">
            <a:spAutoFit/>
          </a:bodyPr>
          <a:lstStyle/>
          <a:p>
            <a:r>
              <a:rPr lang="en-US" sz="1400" b="1" dirty="0" smtClean="0">
                <a:solidFill>
                  <a:srgbClr val="FFC000"/>
                </a:solidFill>
              </a:rPr>
              <a:t>Write the bare minimum test that shows a new small behavior that is not in the code</a:t>
            </a:r>
            <a:endParaRPr lang="en-US" sz="1400" b="1" dirty="0">
              <a:solidFill>
                <a:srgbClr val="FFC000"/>
              </a:solidFill>
            </a:endParaRPr>
          </a:p>
        </p:txBody>
      </p:sp>
      <p:sp>
        <p:nvSpPr>
          <p:cNvPr id="11" name="TextBox 10"/>
          <p:cNvSpPr txBox="1"/>
          <p:nvPr/>
        </p:nvSpPr>
        <p:spPr>
          <a:xfrm>
            <a:off x="7053714" y="3240374"/>
            <a:ext cx="2057400" cy="738664"/>
          </a:xfrm>
          <a:prstGeom prst="rect">
            <a:avLst/>
          </a:prstGeom>
          <a:noFill/>
        </p:spPr>
        <p:txBody>
          <a:bodyPr wrap="square" rtlCol="0">
            <a:spAutoFit/>
          </a:bodyPr>
          <a:lstStyle/>
          <a:p>
            <a:r>
              <a:rPr lang="en-US" sz="1400" b="1" dirty="0" smtClean="0">
                <a:solidFill>
                  <a:srgbClr val="FFC000"/>
                </a:solidFill>
              </a:rPr>
              <a:t>Write the bare minimum code to make the test pass.</a:t>
            </a:r>
            <a:endParaRPr lang="en-US" sz="1400" b="1" dirty="0">
              <a:solidFill>
                <a:srgbClr val="FFC000"/>
              </a:solidFill>
            </a:endParaRPr>
          </a:p>
        </p:txBody>
      </p:sp>
      <p:sp>
        <p:nvSpPr>
          <p:cNvPr id="12" name="TextBox 11"/>
          <p:cNvSpPr txBox="1"/>
          <p:nvPr/>
        </p:nvSpPr>
        <p:spPr>
          <a:xfrm>
            <a:off x="5257800" y="5688449"/>
            <a:ext cx="2481714" cy="1169551"/>
          </a:xfrm>
          <a:prstGeom prst="rect">
            <a:avLst/>
          </a:prstGeom>
          <a:noFill/>
        </p:spPr>
        <p:txBody>
          <a:bodyPr wrap="square" rtlCol="0">
            <a:spAutoFit/>
          </a:bodyPr>
          <a:lstStyle/>
          <a:p>
            <a:r>
              <a:rPr lang="en-US" sz="1400" b="1" dirty="0" smtClean="0">
                <a:solidFill>
                  <a:srgbClr val="FFC000"/>
                </a:solidFill>
              </a:rPr>
              <a:t>Clean up the code to </a:t>
            </a:r>
          </a:p>
          <a:p>
            <a:pPr marL="342900" indent="-342900">
              <a:buFont typeface="+mj-lt"/>
              <a:buAutoNum type="arabicPeriod"/>
            </a:pPr>
            <a:r>
              <a:rPr lang="en-US" sz="1400" b="1" dirty="0" smtClean="0">
                <a:solidFill>
                  <a:srgbClr val="FFC000"/>
                </a:solidFill>
              </a:rPr>
              <a:t>Improve readability</a:t>
            </a:r>
          </a:p>
          <a:p>
            <a:pPr marL="342900" indent="-342900">
              <a:buFont typeface="+mj-lt"/>
              <a:buAutoNum type="arabicPeriod"/>
            </a:pPr>
            <a:r>
              <a:rPr lang="en-US" sz="1400" b="1" dirty="0" smtClean="0">
                <a:solidFill>
                  <a:srgbClr val="FFC000"/>
                </a:solidFill>
              </a:rPr>
              <a:t>Remove redundancy</a:t>
            </a:r>
          </a:p>
          <a:p>
            <a:pPr marL="342900" indent="-342900">
              <a:buFont typeface="+mj-lt"/>
              <a:buAutoNum type="arabicPeriod"/>
            </a:pPr>
            <a:r>
              <a:rPr lang="en-US" sz="1400" b="1" dirty="0" smtClean="0">
                <a:solidFill>
                  <a:srgbClr val="FFC000"/>
                </a:solidFill>
              </a:rPr>
              <a:t>Support the next feature</a:t>
            </a:r>
          </a:p>
          <a:p>
            <a:pPr marL="342900" indent="-342900">
              <a:buFont typeface="+mj-lt"/>
              <a:buAutoNum type="arabicPeriod"/>
            </a:pPr>
            <a:endParaRPr lang="en-US" sz="1400" b="1" dirty="0">
              <a:solidFill>
                <a:srgbClr val="FFC000"/>
              </a:solidFill>
            </a:endParaRPr>
          </a:p>
        </p:txBody>
      </p:sp>
      <p:sp>
        <p:nvSpPr>
          <p:cNvPr id="3" name="Text Placeholder 2"/>
          <p:cNvSpPr>
            <a:spLocks noGrp="1"/>
          </p:cNvSpPr>
          <p:nvPr>
            <p:ph type="body" sz="half" idx="2"/>
          </p:nvPr>
        </p:nvSpPr>
        <p:spPr/>
        <p:txBody>
          <a:bodyPr>
            <a:normAutofit/>
          </a:bodyPr>
          <a:lstStyle/>
          <a:p>
            <a:r>
              <a:rPr lang="en-US" dirty="0">
                <a:solidFill>
                  <a:schemeClr val="bg1"/>
                </a:solidFill>
              </a:rPr>
              <a:t>Start by learning to write good </a:t>
            </a:r>
            <a:r>
              <a:rPr lang="en-US" b="1" dirty="0">
                <a:solidFill>
                  <a:schemeClr val="bg1"/>
                </a:solidFill>
              </a:rPr>
              <a:t>Unit Tests</a:t>
            </a:r>
          </a:p>
          <a:p>
            <a:endParaRPr lang="en-US" dirty="0">
              <a:solidFill>
                <a:schemeClr val="bg1"/>
              </a:solidFill>
            </a:endParaRPr>
          </a:p>
          <a:p>
            <a:r>
              <a:rPr lang="en-US" dirty="0">
                <a:solidFill>
                  <a:schemeClr val="bg1"/>
                </a:solidFill>
              </a:rPr>
              <a:t>Next, write the tests </a:t>
            </a:r>
            <a:r>
              <a:rPr lang="en-US" b="1" i="1" dirty="0">
                <a:solidFill>
                  <a:schemeClr val="bg1"/>
                </a:solidFill>
              </a:rPr>
              <a:t>before</a:t>
            </a:r>
            <a:r>
              <a:rPr lang="en-US" dirty="0">
                <a:solidFill>
                  <a:schemeClr val="bg1"/>
                </a:solidFill>
              </a:rPr>
              <a:t> the production code</a:t>
            </a:r>
          </a:p>
          <a:p>
            <a:endParaRPr lang="en-US" dirty="0">
              <a:solidFill>
                <a:schemeClr val="bg1"/>
              </a:solidFill>
            </a:endParaRPr>
          </a:p>
          <a:p>
            <a:r>
              <a:rPr lang="en-US" dirty="0">
                <a:solidFill>
                  <a:schemeClr val="bg1"/>
                </a:solidFill>
              </a:rPr>
              <a:t>Write only the </a:t>
            </a:r>
            <a:r>
              <a:rPr lang="en-US" b="1" i="1" dirty="0">
                <a:solidFill>
                  <a:schemeClr val="bg1"/>
                </a:solidFill>
              </a:rPr>
              <a:t>minimum code</a:t>
            </a:r>
            <a:r>
              <a:rPr lang="en-US" dirty="0">
                <a:solidFill>
                  <a:schemeClr val="bg1"/>
                </a:solidFill>
              </a:rPr>
              <a:t> required, never more</a:t>
            </a:r>
          </a:p>
          <a:p>
            <a:r>
              <a:rPr lang="en-US" dirty="0" smtClean="0">
                <a:solidFill>
                  <a:schemeClr val="bg1"/>
                </a:solidFill>
              </a:rPr>
              <a:t>(</a:t>
            </a:r>
            <a:r>
              <a:rPr lang="en-US" i="1" dirty="0" smtClean="0">
                <a:solidFill>
                  <a:schemeClr val="bg1"/>
                </a:solidFill>
              </a:rPr>
              <a:t>“What’s the simplest thing that could possibly work?”</a:t>
            </a:r>
            <a:r>
              <a:rPr lang="en-US" dirty="0" smtClean="0">
                <a:solidFill>
                  <a:schemeClr val="bg1"/>
                </a:solidFill>
              </a:rPr>
              <a:t>)</a:t>
            </a:r>
            <a:br>
              <a:rPr lang="en-US" dirty="0" smtClean="0">
                <a:solidFill>
                  <a:schemeClr val="bg1"/>
                </a:solidFill>
              </a:rPr>
            </a:br>
            <a:endParaRPr lang="en-US" dirty="0" smtClean="0">
              <a:solidFill>
                <a:schemeClr val="bg1"/>
              </a:solidFill>
            </a:endParaRPr>
          </a:p>
          <a:p>
            <a:r>
              <a:rPr lang="en-US" dirty="0" smtClean="0">
                <a:solidFill>
                  <a:schemeClr val="bg1"/>
                </a:solidFill>
              </a:rPr>
              <a:t>Learn </a:t>
            </a:r>
            <a:r>
              <a:rPr lang="en-US" dirty="0">
                <a:solidFill>
                  <a:schemeClr val="bg1"/>
                </a:solidFill>
              </a:rPr>
              <a:t>how to </a:t>
            </a:r>
            <a:r>
              <a:rPr lang="en-US" b="1" i="1" dirty="0">
                <a:solidFill>
                  <a:schemeClr val="bg1"/>
                </a:solidFill>
              </a:rPr>
              <a:t>refactor</a:t>
            </a:r>
            <a:r>
              <a:rPr lang="en-US" dirty="0">
                <a:solidFill>
                  <a:schemeClr val="bg1"/>
                </a:solidFill>
              </a:rPr>
              <a:t> code to keep test passing</a:t>
            </a:r>
          </a:p>
          <a:p>
            <a:endParaRPr lang="en-US" dirty="0">
              <a:solidFill>
                <a:schemeClr val="bg1"/>
              </a:solidFill>
            </a:endParaRPr>
          </a:p>
          <a:p>
            <a:r>
              <a:rPr lang="en-US" dirty="0">
                <a:solidFill>
                  <a:schemeClr val="bg1"/>
                </a:solidFill>
              </a:rPr>
              <a:t>Finally, use the tests as </a:t>
            </a:r>
            <a:r>
              <a:rPr lang="en-US" b="1" i="1" dirty="0">
                <a:solidFill>
                  <a:schemeClr val="bg1"/>
                </a:solidFill>
              </a:rPr>
              <a:t>executable requirements </a:t>
            </a:r>
            <a:r>
              <a:rPr lang="en-US" dirty="0">
                <a:solidFill>
                  <a:schemeClr val="bg1"/>
                </a:solidFill>
              </a:rPr>
              <a:t>for the code to be written.</a:t>
            </a:r>
          </a:p>
          <a:p>
            <a:endParaRPr lang="en-US" dirty="0">
              <a:solidFill>
                <a:schemeClr val="bg1"/>
              </a:solidFill>
            </a:endParaRPr>
          </a:p>
          <a:p>
            <a:r>
              <a:rPr lang="en-US" dirty="0">
                <a:solidFill>
                  <a:schemeClr val="bg1"/>
                </a:solidFill>
              </a:rPr>
              <a:t>When there are no more tests to write, the code is </a:t>
            </a:r>
            <a:r>
              <a:rPr lang="en-US" b="1" dirty="0">
                <a:solidFill>
                  <a:schemeClr val="bg1"/>
                </a:solidFill>
              </a:rPr>
              <a:t>DONE</a:t>
            </a:r>
            <a:r>
              <a:rPr lang="en-US" dirty="0">
                <a:solidFill>
                  <a:schemeClr val="bg1"/>
                </a:solidFill>
              </a:rPr>
              <a:t>.</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3992704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Group Exercise: Basic TDD</a:t>
            </a:r>
            <a:endParaRPr lang="en-US" dirty="0"/>
          </a:p>
        </p:txBody>
      </p:sp>
      <p:sp>
        <p:nvSpPr>
          <p:cNvPr id="3" name="Content Placeholder 2"/>
          <p:cNvSpPr>
            <a:spLocks noGrp="1"/>
          </p:cNvSpPr>
          <p:nvPr>
            <p:ph sz="half" idx="1"/>
          </p:nvPr>
        </p:nvSpPr>
        <p:spPr/>
        <p:txBody>
          <a:bodyPr/>
          <a:lstStyle/>
          <a:p>
            <a:r>
              <a:rPr lang="en-US" dirty="0" smtClean="0">
                <a:solidFill>
                  <a:schemeClr val="bg1"/>
                </a:solidFill>
              </a:rPr>
              <a:t>Multiple of 3:</a:t>
            </a:r>
            <a:br>
              <a:rPr lang="en-US" dirty="0" smtClean="0">
                <a:solidFill>
                  <a:schemeClr val="bg1"/>
                </a:solidFill>
              </a:rPr>
            </a:br>
            <a:r>
              <a:rPr lang="en-US" dirty="0" smtClean="0">
                <a:solidFill>
                  <a:schemeClr val="bg1"/>
                </a:solidFill>
              </a:rPr>
              <a:t>  respond “Fizz”</a:t>
            </a:r>
          </a:p>
          <a:p>
            <a:r>
              <a:rPr lang="en-US" dirty="0">
                <a:solidFill>
                  <a:schemeClr val="bg1"/>
                </a:solidFill>
              </a:rPr>
              <a:t>Multiple of </a:t>
            </a:r>
            <a:r>
              <a:rPr lang="en-US" dirty="0" smtClean="0">
                <a:solidFill>
                  <a:schemeClr val="bg1"/>
                </a:solidFill>
              </a:rPr>
              <a:t>5:</a:t>
            </a:r>
            <a:r>
              <a:rPr lang="en-US" dirty="0">
                <a:solidFill>
                  <a:schemeClr val="bg1"/>
                </a:solidFill>
              </a:rPr>
              <a:t/>
            </a:r>
            <a:br>
              <a:rPr lang="en-US" dirty="0">
                <a:solidFill>
                  <a:schemeClr val="bg1"/>
                </a:solidFill>
              </a:rPr>
            </a:br>
            <a:r>
              <a:rPr lang="en-US" dirty="0">
                <a:solidFill>
                  <a:schemeClr val="bg1"/>
                </a:solidFill>
              </a:rPr>
              <a:t>  </a:t>
            </a:r>
            <a:r>
              <a:rPr lang="en-US" dirty="0" smtClean="0">
                <a:solidFill>
                  <a:schemeClr val="bg1"/>
                </a:solidFill>
              </a:rPr>
              <a:t>respond “Buzz</a:t>
            </a:r>
            <a:r>
              <a:rPr lang="en-US" dirty="0">
                <a:solidFill>
                  <a:schemeClr val="bg1"/>
                </a:solidFill>
              </a:rPr>
              <a:t>”</a:t>
            </a:r>
          </a:p>
          <a:p>
            <a:r>
              <a:rPr lang="en-US" dirty="0">
                <a:solidFill>
                  <a:schemeClr val="bg1"/>
                </a:solidFill>
              </a:rPr>
              <a:t>Multiple of </a:t>
            </a:r>
            <a:r>
              <a:rPr lang="en-US" dirty="0" smtClean="0">
                <a:solidFill>
                  <a:schemeClr val="bg1"/>
                </a:solidFill>
              </a:rPr>
              <a:t>3 and 5:</a:t>
            </a:r>
            <a:r>
              <a:rPr lang="en-US" dirty="0">
                <a:solidFill>
                  <a:schemeClr val="bg1"/>
                </a:solidFill>
              </a:rPr>
              <a:t/>
            </a:r>
            <a:br>
              <a:rPr lang="en-US" dirty="0">
                <a:solidFill>
                  <a:schemeClr val="bg1"/>
                </a:solidFill>
              </a:rPr>
            </a:br>
            <a:r>
              <a:rPr lang="en-US" dirty="0">
                <a:solidFill>
                  <a:schemeClr val="bg1"/>
                </a:solidFill>
              </a:rPr>
              <a:t>  </a:t>
            </a:r>
            <a:r>
              <a:rPr lang="en-US" dirty="0" smtClean="0">
                <a:solidFill>
                  <a:schemeClr val="bg1"/>
                </a:solidFill>
              </a:rPr>
              <a:t>respond </a:t>
            </a:r>
            <a:r>
              <a:rPr lang="en-US" dirty="0">
                <a:solidFill>
                  <a:schemeClr val="bg1"/>
                </a:solidFill>
              </a:rPr>
              <a:t>“</a:t>
            </a:r>
            <a:r>
              <a:rPr lang="en-US" dirty="0" err="1" smtClean="0">
                <a:solidFill>
                  <a:schemeClr val="bg1"/>
                </a:solidFill>
              </a:rPr>
              <a:t>FizzBuzz</a:t>
            </a:r>
            <a:r>
              <a:rPr lang="en-US" dirty="0" smtClean="0">
                <a:solidFill>
                  <a:schemeClr val="bg1"/>
                </a:solidFill>
              </a:rPr>
              <a:t>”</a:t>
            </a:r>
            <a:endParaRPr lang="en-US" dirty="0">
              <a:solidFill>
                <a:schemeClr val="bg1"/>
              </a:solidFill>
            </a:endParaRPr>
          </a:p>
          <a:p>
            <a:r>
              <a:rPr lang="en-US" dirty="0" smtClean="0">
                <a:solidFill>
                  <a:schemeClr val="bg1"/>
                </a:solidFill>
              </a:rPr>
              <a:t>All other cases, respond with the number </a:t>
            </a:r>
            <a:r>
              <a:rPr lang="en-US" dirty="0">
                <a:solidFill>
                  <a:schemeClr val="bg1"/>
                </a:solidFill>
              </a:rPr>
              <a:t>provided </a:t>
            </a:r>
          </a:p>
        </p:txBody>
      </p:sp>
      <p:pic>
        <p:nvPicPr>
          <p:cNvPr id="2" name="Content Placeholder 1"/>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106921" y="2524852"/>
            <a:ext cx="3121158" cy="3121158"/>
          </a:xfrm>
        </p:spPr>
      </p:pic>
    </p:spTree>
    <p:extLst>
      <p:ext uri="{BB962C8B-B14F-4D97-AF65-F5344CB8AC3E}">
        <p14:creationId xmlns:p14="http://schemas.microsoft.com/office/powerpoint/2010/main" val="168126284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Let’s Go Bowling!</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2519" y="1774825"/>
            <a:ext cx="6938962" cy="4625975"/>
          </a:xfrm>
        </p:spPr>
      </p:pic>
    </p:spTree>
    <p:extLst>
      <p:ext uri="{BB962C8B-B14F-4D97-AF65-F5344CB8AC3E}">
        <p14:creationId xmlns:p14="http://schemas.microsoft.com/office/powerpoint/2010/main" val="14308981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to Score Bowling</a:t>
            </a:r>
            <a:endParaRPr lang="en-US" dirty="0"/>
          </a:p>
        </p:txBody>
      </p:sp>
      <p:sp>
        <p:nvSpPr>
          <p:cNvPr id="2" name="Content Placeholder 1"/>
          <p:cNvSpPr>
            <a:spLocks noGrp="1"/>
          </p:cNvSpPr>
          <p:nvPr>
            <p:ph sz="half" idx="1"/>
          </p:nvPr>
        </p:nvSpPr>
        <p:spPr>
          <a:xfrm>
            <a:off x="457200" y="1773936"/>
            <a:ext cx="4495800" cy="4703064"/>
          </a:xfrm>
        </p:spPr>
        <p:txBody>
          <a:bodyPr>
            <a:normAutofit fontScale="77500" lnSpcReduction="20000"/>
          </a:bodyPr>
          <a:lstStyle/>
          <a:p>
            <a:pPr marL="118872" indent="0">
              <a:buNone/>
            </a:pPr>
            <a:r>
              <a:rPr lang="en-US" u="sng" dirty="0" smtClean="0">
                <a:solidFill>
                  <a:schemeClr val="bg1"/>
                </a:solidFill>
              </a:rPr>
              <a:t>Scoring:</a:t>
            </a:r>
            <a:br>
              <a:rPr lang="en-US" u="sng" dirty="0" smtClean="0">
                <a:solidFill>
                  <a:schemeClr val="bg1"/>
                </a:solidFill>
              </a:rPr>
            </a:br>
            <a:endParaRPr lang="en-US" u="sng" dirty="0" smtClean="0">
              <a:solidFill>
                <a:schemeClr val="bg1"/>
              </a:solidFill>
            </a:endParaRPr>
          </a:p>
          <a:p>
            <a:r>
              <a:rPr lang="en-US" dirty="0" smtClean="0">
                <a:solidFill>
                  <a:srgbClr val="FFC000"/>
                </a:solidFill>
              </a:rPr>
              <a:t>One or two rolls per frame</a:t>
            </a:r>
            <a:br>
              <a:rPr lang="en-US" dirty="0" smtClean="0">
                <a:solidFill>
                  <a:srgbClr val="FFC000"/>
                </a:solidFill>
              </a:rPr>
            </a:br>
            <a:endParaRPr lang="en-US" dirty="0" smtClean="0">
              <a:solidFill>
                <a:srgbClr val="FFC000"/>
              </a:solidFill>
            </a:endParaRPr>
          </a:p>
          <a:p>
            <a:r>
              <a:rPr lang="en-US" dirty="0" smtClean="0">
                <a:solidFill>
                  <a:srgbClr val="FFC000"/>
                </a:solidFill>
              </a:rPr>
              <a:t>Less than ten pins, frame score is sum of pins from both rolls</a:t>
            </a:r>
            <a:br>
              <a:rPr lang="en-US" dirty="0" smtClean="0">
                <a:solidFill>
                  <a:srgbClr val="FFC000"/>
                </a:solidFill>
              </a:rPr>
            </a:br>
            <a:endParaRPr lang="en-US" dirty="0" smtClean="0">
              <a:solidFill>
                <a:srgbClr val="FFC000"/>
              </a:solidFill>
            </a:endParaRPr>
          </a:p>
          <a:p>
            <a:r>
              <a:rPr lang="en-US" dirty="0" smtClean="0">
                <a:solidFill>
                  <a:srgbClr val="FFC000"/>
                </a:solidFill>
              </a:rPr>
              <a:t>Ten pins in two rolls is a “spare”, score is 10</a:t>
            </a:r>
            <a:r>
              <a:rPr lang="en-US" dirty="0">
                <a:solidFill>
                  <a:srgbClr val="FFC000"/>
                </a:solidFill>
              </a:rPr>
              <a:t> </a:t>
            </a:r>
            <a:r>
              <a:rPr lang="en-US" dirty="0" smtClean="0">
                <a:solidFill>
                  <a:srgbClr val="FFC000"/>
                </a:solidFill>
              </a:rPr>
              <a:t>plus the pins score  from the next roll</a:t>
            </a:r>
            <a:br>
              <a:rPr lang="en-US" dirty="0" smtClean="0">
                <a:solidFill>
                  <a:srgbClr val="FFC000"/>
                </a:solidFill>
              </a:rPr>
            </a:br>
            <a:endParaRPr lang="en-US" dirty="0" smtClean="0">
              <a:solidFill>
                <a:srgbClr val="FFC000"/>
              </a:solidFill>
            </a:endParaRPr>
          </a:p>
          <a:p>
            <a:r>
              <a:rPr lang="en-US" dirty="0" smtClean="0">
                <a:solidFill>
                  <a:srgbClr val="FFC000"/>
                </a:solidFill>
              </a:rPr>
              <a:t>Ten pins in the first roll is a “strike”, score is 10 plus the pins score of the next two rolls</a:t>
            </a:r>
            <a:br>
              <a:rPr lang="en-US" dirty="0" smtClean="0">
                <a:solidFill>
                  <a:srgbClr val="FFC000"/>
                </a:solidFill>
              </a:rPr>
            </a:br>
            <a:endParaRPr lang="en-US" dirty="0" smtClean="0">
              <a:solidFill>
                <a:srgbClr val="FFC000"/>
              </a:solidFill>
            </a:endParaRPr>
          </a:p>
          <a:p>
            <a:r>
              <a:rPr lang="en-US" dirty="0" smtClean="0">
                <a:solidFill>
                  <a:srgbClr val="FFC000"/>
                </a:solidFill>
              </a:rPr>
              <a:t>The last frame allows a third roll if the player scores a strike/spare</a:t>
            </a:r>
          </a:p>
          <a:p>
            <a:endParaRPr lang="en-US" dirty="0"/>
          </a:p>
          <a:p>
            <a:endParaRPr lang="en-US" dirty="0"/>
          </a:p>
        </p:txBody>
      </p:sp>
      <p:pic>
        <p:nvPicPr>
          <p:cNvPr id="1026" name="Picture 2" descr="C:\Users\mplavcan\Desktop\SW_practices\Bowlspa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048000"/>
            <a:ext cx="387858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plavcan\Desktop\SW_practices\Bowlstrik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419600"/>
            <a:ext cx="387858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5155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Bowling Kata - </a:t>
            </a:r>
            <a:r>
              <a:rPr lang="en-US" dirty="0" smtClean="0"/>
              <a:t>Instructions</a:t>
            </a:r>
            <a:endParaRPr lang="en-US" dirty="0"/>
          </a:p>
        </p:txBody>
      </p:sp>
      <p:sp>
        <p:nvSpPr>
          <p:cNvPr id="6" name="Content Placeholder 5"/>
          <p:cNvSpPr>
            <a:spLocks noGrp="1"/>
          </p:cNvSpPr>
          <p:nvPr>
            <p:ph idx="1"/>
          </p:nvPr>
        </p:nvSpPr>
        <p:spPr/>
        <p:txBody>
          <a:bodyPr/>
          <a:lstStyle/>
          <a:p>
            <a:pPr marL="633222" indent="-514350">
              <a:buFont typeface="+mj-lt"/>
              <a:buAutoNum type="arabicPeriod"/>
            </a:pPr>
            <a:r>
              <a:rPr lang="en-US" dirty="0" smtClean="0">
                <a:solidFill>
                  <a:schemeClr val="bg1"/>
                </a:solidFill>
              </a:rPr>
              <a:t>Think before you write</a:t>
            </a:r>
          </a:p>
          <a:p>
            <a:pPr marL="633222" indent="-514350">
              <a:buFont typeface="+mj-lt"/>
              <a:buAutoNum type="arabicPeriod"/>
            </a:pPr>
            <a:r>
              <a:rPr lang="en-US" dirty="0" smtClean="0">
                <a:solidFill>
                  <a:schemeClr val="bg1"/>
                </a:solidFill>
              </a:rPr>
              <a:t>Write the test before the production code</a:t>
            </a:r>
          </a:p>
          <a:p>
            <a:pPr marL="633222" indent="-514350">
              <a:buFont typeface="+mj-lt"/>
              <a:buAutoNum type="arabicPeriod"/>
            </a:pPr>
            <a:r>
              <a:rPr lang="en-US" dirty="0" smtClean="0">
                <a:solidFill>
                  <a:schemeClr val="bg1"/>
                </a:solidFill>
              </a:rPr>
              <a:t>Keep increments smal</a:t>
            </a:r>
            <a:r>
              <a:rPr lang="en-US" dirty="0">
                <a:solidFill>
                  <a:schemeClr val="bg1"/>
                </a:solidFill>
              </a:rPr>
              <a:t>l</a:t>
            </a:r>
            <a:endParaRPr lang="en-US" dirty="0" smtClean="0">
              <a:solidFill>
                <a:schemeClr val="bg1"/>
              </a:solidFill>
            </a:endParaRPr>
          </a:p>
          <a:p>
            <a:pPr marL="633222" indent="-514350">
              <a:buFont typeface="+mj-lt"/>
              <a:buAutoNum type="arabicPeriod"/>
            </a:pPr>
            <a:r>
              <a:rPr lang="en-US" dirty="0" smtClean="0">
                <a:solidFill>
                  <a:schemeClr val="bg1"/>
                </a:solidFill>
              </a:rPr>
              <a:t>Clean up code as necessary</a:t>
            </a:r>
          </a:p>
          <a:p>
            <a:pPr marL="118872" indent="0">
              <a:buNone/>
            </a:pPr>
            <a:endParaRPr lang="en-US" dirty="0">
              <a:solidFill>
                <a:schemeClr val="bg1"/>
              </a:solidFill>
            </a:endParaRPr>
          </a:p>
          <a:p>
            <a:pPr marL="633222" indent="-514350">
              <a:buFont typeface="+mj-lt"/>
              <a:buAutoNum type="arabicPeriod"/>
            </a:pPr>
            <a:endParaRPr lang="en-US" dirty="0">
              <a:solidFill>
                <a:schemeClr val="bg1"/>
              </a:solidFill>
            </a:endParaRPr>
          </a:p>
        </p:txBody>
      </p:sp>
    </p:spTree>
    <p:extLst>
      <p:ext uri="{BB962C8B-B14F-4D97-AF65-F5344CB8AC3E}">
        <p14:creationId xmlns:p14="http://schemas.microsoft.com/office/powerpoint/2010/main" val="31943011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Bowling Kata – Interface</a:t>
            </a:r>
            <a:endParaRPr lang="en-US" dirty="0"/>
          </a:p>
        </p:txBody>
      </p:sp>
      <p:sp>
        <p:nvSpPr>
          <p:cNvPr id="6" name="Content Placeholder 5"/>
          <p:cNvSpPr>
            <a:spLocks noGrp="1"/>
          </p:cNvSpPr>
          <p:nvPr>
            <p:ph idx="1"/>
          </p:nvPr>
        </p:nvSpPr>
        <p:spPr/>
        <p:txBody>
          <a:bodyPr>
            <a:normAutofit/>
          </a:bodyPr>
          <a:lstStyle/>
          <a:p>
            <a:r>
              <a:rPr lang="en-US" dirty="0" smtClean="0">
                <a:solidFill>
                  <a:schemeClr val="bg1"/>
                </a:solidFill>
              </a:rPr>
              <a:t>One piece of software (class) for scoring</a:t>
            </a:r>
            <a:br>
              <a:rPr lang="en-US" dirty="0" smtClean="0">
                <a:solidFill>
                  <a:schemeClr val="bg1"/>
                </a:solidFill>
              </a:rPr>
            </a:br>
            <a:endParaRPr lang="en-US" dirty="0" smtClean="0">
              <a:solidFill>
                <a:schemeClr val="bg1"/>
              </a:solidFill>
            </a:endParaRPr>
          </a:p>
          <a:p>
            <a:r>
              <a:rPr lang="en-US" dirty="0" smtClean="0">
                <a:solidFill>
                  <a:schemeClr val="bg1"/>
                </a:solidFill>
              </a:rPr>
              <a:t>Pinsetter calls:</a:t>
            </a:r>
            <a:br>
              <a:rPr lang="en-US" dirty="0" smtClean="0">
                <a:solidFill>
                  <a:schemeClr val="bg1"/>
                </a:solidFill>
              </a:rPr>
            </a:br>
            <a:r>
              <a:rPr lang="en-US" dirty="0" smtClean="0">
                <a:solidFill>
                  <a:schemeClr val="bg1"/>
                </a:solidFill>
              </a:rPr>
              <a:t>	</a:t>
            </a:r>
            <a:r>
              <a:rPr lang="en-US" dirty="0" smtClean="0">
                <a:solidFill>
                  <a:srgbClr val="00B0F0"/>
                </a:solidFill>
              </a:rPr>
              <a:t>void</a:t>
            </a:r>
            <a:r>
              <a:rPr lang="en-US" dirty="0" smtClean="0">
                <a:solidFill>
                  <a:schemeClr val="bg1"/>
                </a:solidFill>
              </a:rPr>
              <a:t> roll(</a:t>
            </a:r>
            <a:r>
              <a:rPr lang="en-US" dirty="0" err="1" smtClean="0">
                <a:solidFill>
                  <a:srgbClr val="00B0F0"/>
                </a:solidFill>
              </a:rPr>
              <a:t>int</a:t>
            </a:r>
            <a:r>
              <a:rPr lang="en-US" dirty="0" smtClean="0">
                <a:solidFill>
                  <a:schemeClr val="bg1"/>
                </a:solidFill>
              </a:rPr>
              <a:t> pins) – </a:t>
            </a:r>
            <a:r>
              <a:rPr lang="en-US" i="1" dirty="0" smtClean="0">
                <a:solidFill>
                  <a:schemeClr val="bg1"/>
                </a:solidFill>
              </a:rPr>
              <a:t>‘pins’ knocked down</a:t>
            </a:r>
            <a:endParaRPr lang="en-US" i="1" dirty="0">
              <a:solidFill>
                <a:schemeClr val="bg1"/>
              </a:solidFill>
            </a:endParaRPr>
          </a:p>
          <a:p>
            <a:r>
              <a:rPr lang="en-US" dirty="0" smtClean="0">
                <a:solidFill>
                  <a:schemeClr val="bg1"/>
                </a:solidFill>
              </a:rPr>
              <a:t>Display calls:</a:t>
            </a:r>
            <a:br>
              <a:rPr lang="en-US" dirty="0" smtClean="0">
                <a:solidFill>
                  <a:schemeClr val="bg1"/>
                </a:solidFill>
              </a:rPr>
            </a:br>
            <a:r>
              <a:rPr lang="en-US" dirty="0" smtClean="0">
                <a:solidFill>
                  <a:schemeClr val="bg1"/>
                </a:solidFill>
              </a:rPr>
              <a:t>	</a:t>
            </a:r>
            <a:r>
              <a:rPr lang="en-US" dirty="0" err="1" smtClean="0">
                <a:solidFill>
                  <a:srgbClr val="00B0F0"/>
                </a:solidFill>
              </a:rPr>
              <a:t>int</a:t>
            </a:r>
            <a:r>
              <a:rPr lang="en-US" dirty="0" smtClean="0">
                <a:solidFill>
                  <a:schemeClr val="bg1"/>
                </a:solidFill>
              </a:rPr>
              <a:t> score(</a:t>
            </a:r>
            <a:r>
              <a:rPr lang="en-US" dirty="0" smtClean="0">
                <a:solidFill>
                  <a:srgbClr val="00B0F0"/>
                </a:solidFill>
              </a:rPr>
              <a:t>void</a:t>
            </a:r>
            <a:r>
              <a:rPr lang="en-US" dirty="0" smtClean="0">
                <a:solidFill>
                  <a:schemeClr val="bg1"/>
                </a:solidFill>
              </a:rPr>
              <a:t>) – </a:t>
            </a:r>
            <a:r>
              <a:rPr lang="en-US" i="1" dirty="0" smtClean="0">
                <a:solidFill>
                  <a:schemeClr val="bg1"/>
                </a:solidFill>
              </a:rPr>
              <a:t>returns current score</a:t>
            </a:r>
            <a:r>
              <a:rPr lang="en-US" dirty="0" smtClean="0">
                <a:solidFill>
                  <a:schemeClr val="bg1"/>
                </a:solidFill>
              </a:rPr>
              <a:t/>
            </a:r>
            <a:br>
              <a:rPr lang="en-US" dirty="0" smtClean="0">
                <a:solidFill>
                  <a:schemeClr val="bg1"/>
                </a:solidFill>
              </a:rPr>
            </a:br>
            <a:endParaRPr lang="en-US" dirty="0" smtClean="0">
              <a:solidFill>
                <a:schemeClr val="bg1"/>
              </a:solidFill>
            </a:endParaRPr>
          </a:p>
          <a:p>
            <a:r>
              <a:rPr lang="en-US" dirty="0" smtClean="0">
                <a:solidFill>
                  <a:schemeClr val="bg1"/>
                </a:solidFill>
              </a:rPr>
              <a:t>Each test will require a call to both functions;</a:t>
            </a:r>
            <a:br>
              <a:rPr lang="en-US" dirty="0" smtClean="0">
                <a:solidFill>
                  <a:schemeClr val="bg1"/>
                </a:solidFill>
              </a:rPr>
            </a:br>
            <a:r>
              <a:rPr lang="en-US" dirty="0" smtClean="0">
                <a:solidFill>
                  <a:schemeClr val="bg1"/>
                </a:solidFill>
              </a:rPr>
              <a:t>No testing internal state!</a:t>
            </a:r>
            <a:endParaRPr lang="en-US" dirty="0">
              <a:solidFill>
                <a:schemeClr val="bg1"/>
              </a:solidFill>
            </a:endParaRPr>
          </a:p>
          <a:p>
            <a:endParaRPr lang="en-US" dirty="0" smtClean="0">
              <a:solidFill>
                <a:schemeClr val="bg1"/>
              </a:solidFill>
            </a:endParaRPr>
          </a:p>
        </p:txBody>
      </p:sp>
    </p:spTree>
    <p:extLst>
      <p:ext uri="{BB962C8B-B14F-4D97-AF65-F5344CB8AC3E}">
        <p14:creationId xmlns:p14="http://schemas.microsoft.com/office/powerpoint/2010/main" val="3855382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smtClean="0"/>
              <a:t>Coding </a:t>
            </a:r>
            <a:r>
              <a:rPr lang="en-US" sz="4400" b="1" dirty="0" smtClean="0"/>
              <a:t>Technical Practices</a:t>
            </a:r>
            <a:endParaRPr lang="en-US" sz="4400" b="1" dirty="0"/>
          </a:p>
        </p:txBody>
      </p:sp>
      <p:sp>
        <p:nvSpPr>
          <p:cNvPr id="20" name="Right Brace 19"/>
          <p:cNvSpPr/>
          <p:nvPr/>
        </p:nvSpPr>
        <p:spPr>
          <a:xfrm>
            <a:off x="7620000" y="1521823"/>
            <a:ext cx="383540" cy="2211976"/>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800" b="1" kern="1200" dirty="0" smtClean="0">
                <a:solidFill>
                  <a:schemeClr val="bg1"/>
                </a:solidFill>
                <a:effectLst/>
                <a:ea typeface="Times New Roman"/>
                <a:cs typeface="Times New Roman"/>
              </a:rPr>
              <a:t>Behaviors</a:t>
            </a:r>
            <a:endParaRPr lang="en-US" sz="1200" dirty="0">
              <a:solidFill>
                <a:schemeClr val="bg1"/>
              </a:solidFill>
              <a:effectLst/>
              <a:latin typeface="Times New Roman"/>
              <a:ea typeface="Times New Roman"/>
            </a:endParaRPr>
          </a:p>
        </p:txBody>
      </p:sp>
      <p:sp>
        <p:nvSpPr>
          <p:cNvPr id="21" name="Right Brace 20"/>
          <p:cNvSpPr/>
          <p:nvPr/>
        </p:nvSpPr>
        <p:spPr>
          <a:xfrm>
            <a:off x="7620000" y="3733799"/>
            <a:ext cx="383540" cy="3045823"/>
          </a:xfrm>
          <a:prstGeom prst="rightBrace">
            <a:avLst/>
          </a:prstGeom>
          <a:ln w="38100">
            <a:solidFill>
              <a:schemeClr val="bg1"/>
            </a:solidFill>
          </a:ln>
        </p:spPr>
        <p:style>
          <a:lnRef idx="1">
            <a:schemeClr val="accent1"/>
          </a:lnRef>
          <a:fillRef idx="0">
            <a:schemeClr val="accent1"/>
          </a:fillRef>
          <a:effectRef idx="0">
            <a:schemeClr val="accent1"/>
          </a:effectRef>
          <a:fontRef idx="minor">
            <a:schemeClr val="tx1"/>
          </a:fontRef>
        </p:style>
        <p:txBody>
          <a:bodyPr rot="0" spcFirstLastPara="0" vert="vert"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800" b="1" kern="1200" dirty="0" smtClean="0">
                <a:solidFill>
                  <a:schemeClr val="bg1"/>
                </a:solidFill>
                <a:effectLst/>
                <a:ea typeface="Times New Roman"/>
                <a:cs typeface="Times New Roman"/>
              </a:rPr>
              <a:t>Tools, Processes, Behaviors</a:t>
            </a:r>
            <a:endParaRPr lang="en-US" sz="1200" dirty="0">
              <a:solidFill>
                <a:schemeClr val="bg1"/>
              </a:solidFill>
              <a:effectLst/>
              <a:latin typeface="Times New Roman"/>
              <a:ea typeface="Times New Roman"/>
            </a:endParaRPr>
          </a:p>
        </p:txBody>
      </p:sp>
      <p:graphicFrame>
        <p:nvGraphicFramePr>
          <p:cNvPr id="2" name="Diagram 1"/>
          <p:cNvGraphicFramePr/>
          <p:nvPr>
            <p:extLst>
              <p:ext uri="{D42A27DB-BD31-4B8C-83A1-F6EECF244321}">
                <p14:modId xmlns:p14="http://schemas.microsoft.com/office/powerpoint/2010/main" val="3773650970"/>
              </p:ext>
            </p:extLst>
          </p:nvPr>
        </p:nvGraphicFramePr>
        <p:xfrm>
          <a:off x="1828800" y="1557746"/>
          <a:ext cx="5562600" cy="5257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6338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3" name="Title 1"/>
          <p:cNvSpPr txBox="1">
            <a:spLocks/>
          </p:cNvSpPr>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lvl1pPr algn="l" rtl="0" eaLnBrk="1" latinLnBrk="0" hangingPunct="1">
              <a:spcBef>
                <a:spcPct val="0"/>
              </a:spcBef>
              <a:buNone/>
              <a:defRPr kumimoji="0" sz="4500" b="1" kern="1200">
                <a:solidFill>
                  <a:schemeClr val="accent1">
                    <a:satMod val="150000"/>
                  </a:schemeClr>
                </a:solidFill>
                <a:effectLst/>
                <a:latin typeface="+mj-lt"/>
                <a:ea typeface="+mj-ea"/>
                <a:cs typeface="+mj-cs"/>
              </a:defRPr>
            </a:lvl1pPr>
            <a:extLst/>
          </a:lstStyle>
          <a:p>
            <a:endParaRPr lang="en-US" dirty="0"/>
          </a:p>
        </p:txBody>
      </p:sp>
      <p:sp>
        <p:nvSpPr>
          <p:cNvPr id="4" name="Content Placeholder 3"/>
          <p:cNvSpPr>
            <a:spLocks noGrp="1"/>
          </p:cNvSpPr>
          <p:nvPr>
            <p:ph sz="half" idx="1"/>
          </p:nvPr>
        </p:nvSpPr>
        <p:spPr>
          <a:xfrm>
            <a:off x="457200" y="2514600"/>
            <a:ext cx="4419600" cy="3429000"/>
          </a:xfrm>
        </p:spPr>
        <p:txBody>
          <a:bodyPr>
            <a:normAutofit/>
          </a:bodyPr>
          <a:lstStyle/>
          <a:p>
            <a:pPr marL="411480" lvl="1" indent="0">
              <a:buNone/>
            </a:pPr>
            <a:r>
              <a:rPr lang="en-US" b="1" i="1" dirty="0" smtClean="0">
                <a:solidFill>
                  <a:schemeClr val="bg1"/>
                </a:solidFill>
              </a:rPr>
              <a:t>“I can do it right, </a:t>
            </a:r>
            <a:br>
              <a:rPr lang="en-US" b="1" i="1" dirty="0" smtClean="0">
                <a:solidFill>
                  <a:schemeClr val="bg1"/>
                </a:solidFill>
              </a:rPr>
            </a:br>
            <a:r>
              <a:rPr lang="en-US" b="1" i="1" dirty="0" smtClean="0">
                <a:solidFill>
                  <a:schemeClr val="bg1"/>
                </a:solidFill>
              </a:rPr>
              <a:t>  or I can do it fast”</a:t>
            </a:r>
          </a:p>
          <a:p>
            <a:pPr marL="118872" indent="0">
              <a:buNone/>
            </a:pPr>
            <a:r>
              <a:rPr lang="en-US" b="1" i="1" dirty="0" smtClean="0">
                <a:solidFill>
                  <a:schemeClr val="bg1"/>
                </a:solidFill>
              </a:rPr>
              <a:t/>
            </a:r>
            <a:br>
              <a:rPr lang="en-US" b="1" i="1" dirty="0" smtClean="0">
                <a:solidFill>
                  <a:schemeClr val="bg1"/>
                </a:solidFill>
              </a:rPr>
            </a:br>
            <a:r>
              <a:rPr lang="en-US" b="1" i="1" dirty="0" smtClean="0">
                <a:solidFill>
                  <a:schemeClr val="bg1"/>
                </a:solidFill>
              </a:rPr>
              <a:t/>
            </a:r>
            <a:br>
              <a:rPr lang="en-US" b="1" i="1" dirty="0" smtClean="0">
                <a:solidFill>
                  <a:schemeClr val="bg1"/>
                </a:solidFill>
              </a:rPr>
            </a:br>
            <a:r>
              <a:rPr lang="en-US" dirty="0" smtClean="0">
                <a:solidFill>
                  <a:schemeClr val="bg1"/>
                </a:solidFill>
              </a:rPr>
              <a:t>Goal</a:t>
            </a:r>
            <a:r>
              <a:rPr lang="en-US" dirty="0">
                <a:solidFill>
                  <a:schemeClr val="bg1"/>
                </a:solidFill>
              </a:rPr>
              <a:t>: On Time, Quality Product</a:t>
            </a:r>
          </a:p>
          <a:p>
            <a:pPr marL="411480" lvl="1" indent="0">
              <a:buNone/>
            </a:pPr>
            <a:endParaRPr lang="en-US" b="1" i="1" dirty="0">
              <a:solidFill>
                <a:schemeClr val="bg1"/>
              </a:solidFill>
            </a:endParaRPr>
          </a:p>
          <a:p>
            <a:pPr marL="118872" indent="0">
              <a:buNone/>
            </a:pPr>
            <a:endParaRPr lang="en-US" dirty="0">
              <a:solidFill>
                <a:schemeClr val="bg1"/>
              </a:solidFill>
            </a:endParaRPr>
          </a:p>
        </p:txBody>
      </p:sp>
      <p:grpSp>
        <p:nvGrpSpPr>
          <p:cNvPr id="6" name="Group 5"/>
          <p:cNvGrpSpPr/>
          <p:nvPr/>
        </p:nvGrpSpPr>
        <p:grpSpPr>
          <a:xfrm>
            <a:off x="5257800" y="2214559"/>
            <a:ext cx="2895600" cy="1571628"/>
            <a:chOff x="5486400" y="3000372"/>
            <a:chExt cx="2514600" cy="1123952"/>
          </a:xfrm>
        </p:grpSpPr>
        <p:grpSp>
          <p:nvGrpSpPr>
            <p:cNvPr id="7" name="Group 6"/>
            <p:cNvGrpSpPr/>
            <p:nvPr/>
          </p:nvGrpSpPr>
          <p:grpSpPr>
            <a:xfrm>
              <a:off x="5486400" y="3000372"/>
              <a:ext cx="2514600" cy="1123952"/>
              <a:chOff x="5791200" y="2990850"/>
              <a:chExt cx="1676400" cy="457201"/>
            </a:xfrm>
          </p:grpSpPr>
          <p:sp>
            <p:nvSpPr>
              <p:cNvPr id="10" name="Right Arrow 9"/>
              <p:cNvSpPr/>
              <p:nvPr/>
            </p:nvSpPr>
            <p:spPr>
              <a:xfrm>
                <a:off x="6629400" y="2990850"/>
                <a:ext cx="838200" cy="457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5791200" y="2990851"/>
                <a:ext cx="838200" cy="457200"/>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6876047" y="3375257"/>
              <a:ext cx="914400" cy="374182"/>
            </a:xfrm>
            <a:prstGeom prst="rect">
              <a:avLst/>
            </a:prstGeom>
            <a:noFill/>
          </p:spPr>
          <p:txBody>
            <a:bodyPr wrap="square" rtlCol="0">
              <a:spAutoFit/>
            </a:bodyPr>
            <a:lstStyle/>
            <a:p>
              <a:r>
                <a:rPr lang="en-US" sz="2800" b="1" dirty="0" smtClean="0"/>
                <a:t>FAST</a:t>
              </a:r>
              <a:endParaRPr lang="en-US" sz="2000" b="1" dirty="0"/>
            </a:p>
          </p:txBody>
        </p:sp>
        <p:sp>
          <p:nvSpPr>
            <p:cNvPr id="9" name="TextBox 8"/>
            <p:cNvSpPr txBox="1"/>
            <p:nvPr/>
          </p:nvSpPr>
          <p:spPr>
            <a:xfrm>
              <a:off x="5685421" y="3375253"/>
              <a:ext cx="1124452" cy="374182"/>
            </a:xfrm>
            <a:prstGeom prst="rect">
              <a:avLst/>
            </a:prstGeom>
            <a:noFill/>
          </p:spPr>
          <p:txBody>
            <a:bodyPr wrap="square" rtlCol="0">
              <a:spAutoFit/>
            </a:bodyPr>
            <a:lstStyle/>
            <a:p>
              <a:r>
                <a:rPr lang="en-US" sz="2800" b="1" dirty="0" smtClean="0"/>
                <a:t>RIGHT</a:t>
              </a:r>
              <a:endParaRPr lang="en-US" sz="2000" b="1" dirty="0"/>
            </a:p>
          </p:txBody>
        </p:sp>
      </p:grpSp>
      <p:grpSp>
        <p:nvGrpSpPr>
          <p:cNvPr id="21" name="Group 20"/>
          <p:cNvGrpSpPr/>
          <p:nvPr/>
        </p:nvGrpSpPr>
        <p:grpSpPr>
          <a:xfrm>
            <a:off x="5272808" y="4181475"/>
            <a:ext cx="2895600" cy="1571628"/>
            <a:chOff x="5272808" y="4181475"/>
            <a:chExt cx="2895600" cy="1571628"/>
          </a:xfrm>
        </p:grpSpPr>
        <p:sp>
          <p:nvSpPr>
            <p:cNvPr id="12" name="Right Arrow 11"/>
            <p:cNvSpPr/>
            <p:nvPr/>
          </p:nvSpPr>
          <p:spPr>
            <a:xfrm>
              <a:off x="6720608" y="4181475"/>
              <a:ext cx="1447800" cy="15716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0800000" flipH="1">
              <a:off x="5272808" y="4181478"/>
              <a:ext cx="1447800" cy="157162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73008" y="4705679"/>
              <a:ext cx="1052945" cy="523221"/>
            </a:xfrm>
            <a:prstGeom prst="rect">
              <a:avLst/>
            </a:prstGeom>
            <a:noFill/>
          </p:spPr>
          <p:txBody>
            <a:bodyPr wrap="square" rtlCol="0">
              <a:spAutoFit/>
            </a:bodyPr>
            <a:lstStyle/>
            <a:p>
              <a:r>
                <a:rPr lang="en-US" sz="2800" b="1" dirty="0" smtClean="0"/>
                <a:t>FAST</a:t>
              </a:r>
              <a:endParaRPr lang="en-US" sz="2000" b="1" dirty="0"/>
            </a:p>
          </p:txBody>
        </p:sp>
        <p:sp>
          <p:nvSpPr>
            <p:cNvPr id="15" name="TextBox 14"/>
            <p:cNvSpPr txBox="1"/>
            <p:nvPr/>
          </p:nvSpPr>
          <p:spPr>
            <a:xfrm>
              <a:off x="5349295" y="4705673"/>
              <a:ext cx="1294824" cy="523221"/>
            </a:xfrm>
            <a:prstGeom prst="rect">
              <a:avLst/>
            </a:prstGeom>
            <a:noFill/>
          </p:spPr>
          <p:txBody>
            <a:bodyPr wrap="square" rtlCol="0">
              <a:spAutoFit/>
            </a:bodyPr>
            <a:lstStyle/>
            <a:p>
              <a:r>
                <a:rPr lang="en-US" sz="2800" b="1" dirty="0" smtClean="0"/>
                <a:t>RIGHT</a:t>
              </a:r>
              <a:endParaRPr lang="en-US" sz="2000" b="1" dirty="0"/>
            </a:p>
          </p:txBody>
        </p:sp>
      </p:grpSp>
      <p:sp>
        <p:nvSpPr>
          <p:cNvPr id="16" name="&quot;No&quot; Symbol 15"/>
          <p:cNvSpPr/>
          <p:nvPr/>
        </p:nvSpPr>
        <p:spPr>
          <a:xfrm>
            <a:off x="5566064" y="1926425"/>
            <a:ext cx="2279072" cy="2147883"/>
          </a:xfrm>
          <a:prstGeom prst="noSmoking">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itle 18"/>
          <p:cNvSpPr>
            <a:spLocks noGrp="1"/>
          </p:cNvSpPr>
          <p:nvPr>
            <p:ph type="title"/>
          </p:nvPr>
        </p:nvSpPr>
        <p:spPr/>
        <p:txBody>
          <a:bodyPr/>
          <a:lstStyle/>
          <a:p>
            <a:r>
              <a:rPr lang="en-US" dirty="0" smtClean="0"/>
              <a:t>False Dichotomy</a:t>
            </a:r>
            <a:endParaRPr lang="en-US" dirty="0"/>
          </a:p>
        </p:txBody>
      </p:sp>
    </p:spTree>
    <p:extLst>
      <p:ext uri="{BB962C8B-B14F-4D97-AF65-F5344CB8AC3E}">
        <p14:creationId xmlns:p14="http://schemas.microsoft.com/office/powerpoint/2010/main" val="337613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Slice small to go fast</a:t>
            </a:r>
            <a:endParaRPr lang="en-US" dirty="0"/>
          </a:p>
        </p:txBody>
      </p:sp>
      <p:sp>
        <p:nvSpPr>
          <p:cNvPr id="5" name="Content Placeholder 4"/>
          <p:cNvSpPr>
            <a:spLocks noGrp="1"/>
          </p:cNvSpPr>
          <p:nvPr>
            <p:ph sz="half" idx="1"/>
          </p:nvPr>
        </p:nvSpPr>
        <p:spPr/>
        <p:txBody>
          <a:bodyPr>
            <a:normAutofit/>
          </a:bodyPr>
          <a:lstStyle/>
          <a:p>
            <a:pPr marL="118872" indent="0">
              <a:buNone/>
            </a:pPr>
            <a:r>
              <a:rPr lang="en-US" dirty="0" smtClean="0">
                <a:solidFill>
                  <a:schemeClr val="bg1"/>
                </a:solidFill>
              </a:rPr>
              <a:t>Increasing </a:t>
            </a:r>
            <a:r>
              <a:rPr lang="en-US" u="sng" dirty="0" smtClean="0">
                <a:solidFill>
                  <a:schemeClr val="bg1"/>
                </a:solidFill>
              </a:rPr>
              <a:t>Decomposition:</a:t>
            </a:r>
            <a:br>
              <a:rPr lang="en-US" u="sng" dirty="0" smtClean="0">
                <a:solidFill>
                  <a:schemeClr val="bg1"/>
                </a:solidFill>
              </a:rPr>
            </a:br>
            <a:endParaRPr lang="en-US" u="sng" dirty="0" smtClean="0">
              <a:solidFill>
                <a:schemeClr val="bg1"/>
              </a:solidFill>
            </a:endParaRPr>
          </a:p>
          <a:p>
            <a:r>
              <a:rPr lang="en-US" dirty="0" smtClean="0">
                <a:solidFill>
                  <a:srgbClr val="FFC000"/>
                </a:solidFill>
              </a:rPr>
              <a:t>Project -&gt; Epics</a:t>
            </a:r>
            <a:br>
              <a:rPr lang="en-US" dirty="0" smtClean="0">
                <a:solidFill>
                  <a:srgbClr val="FFC000"/>
                </a:solidFill>
              </a:rPr>
            </a:br>
            <a:r>
              <a:rPr lang="en-US" dirty="0" smtClean="0">
                <a:solidFill>
                  <a:srgbClr val="FFC000"/>
                </a:solidFill>
              </a:rPr>
              <a:t>(by feature set)</a:t>
            </a:r>
          </a:p>
          <a:p>
            <a:r>
              <a:rPr lang="en-US" dirty="0" smtClean="0">
                <a:solidFill>
                  <a:srgbClr val="FFC000"/>
                </a:solidFill>
              </a:rPr>
              <a:t>Epics -&gt; Stories</a:t>
            </a:r>
            <a:br>
              <a:rPr lang="en-US" dirty="0" smtClean="0">
                <a:solidFill>
                  <a:srgbClr val="FFC000"/>
                </a:solidFill>
              </a:rPr>
            </a:br>
            <a:r>
              <a:rPr lang="en-US" dirty="0" smtClean="0">
                <a:solidFill>
                  <a:srgbClr val="FFC000"/>
                </a:solidFill>
              </a:rPr>
              <a:t>(by complete feature)</a:t>
            </a:r>
          </a:p>
          <a:p>
            <a:r>
              <a:rPr lang="en-US" dirty="0">
                <a:solidFill>
                  <a:schemeClr val="bg1"/>
                </a:solidFill>
              </a:rPr>
              <a:t>“Elephant Carpaccio”</a:t>
            </a:r>
            <a:r>
              <a:rPr lang="en-US" dirty="0" smtClean="0">
                <a:solidFill>
                  <a:schemeClr val="bg1"/>
                </a:solidFill>
              </a:rPr>
              <a:t/>
            </a:r>
            <a:br>
              <a:rPr lang="en-US" dirty="0" smtClean="0">
                <a:solidFill>
                  <a:schemeClr val="bg1"/>
                </a:solidFill>
              </a:rPr>
            </a:br>
            <a:r>
              <a:rPr lang="en-US" dirty="0" smtClean="0">
                <a:solidFill>
                  <a:schemeClr val="bg1"/>
                </a:solidFill>
              </a:rPr>
              <a:t>(vertical code slice)</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345928"/>
            <a:ext cx="4038600" cy="2145506"/>
          </a:xfrm>
        </p:spPr>
      </p:pic>
    </p:spTree>
    <p:extLst>
      <p:ext uri="{BB962C8B-B14F-4D97-AF65-F5344CB8AC3E}">
        <p14:creationId xmlns:p14="http://schemas.microsoft.com/office/powerpoint/2010/main" val="103452821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smtClean="0"/>
              <a:t>Learning Cycle</a:t>
            </a:r>
            <a:endParaRPr lang="en-US" sz="4400" b="1" dirty="0"/>
          </a:p>
        </p:txBody>
      </p:sp>
      <p:sp>
        <p:nvSpPr>
          <p:cNvPr id="2" name="Content Placeholder 1"/>
          <p:cNvSpPr>
            <a:spLocks noGrp="1"/>
          </p:cNvSpPr>
          <p:nvPr>
            <p:ph idx="1"/>
          </p:nvPr>
        </p:nvSpPr>
        <p:spPr>
          <a:xfrm>
            <a:off x="457200" y="1775191"/>
            <a:ext cx="8229600" cy="1196609"/>
          </a:xfrm>
        </p:spPr>
        <p:txBody>
          <a:bodyPr/>
          <a:lstStyle/>
          <a:p>
            <a:r>
              <a:rPr lang="en-US" dirty="0" smtClean="0">
                <a:solidFill>
                  <a:schemeClr val="bg1"/>
                </a:solidFill>
              </a:rPr>
              <a:t>Instruction is just the starting seed</a:t>
            </a:r>
          </a:p>
          <a:p>
            <a:r>
              <a:rPr lang="en-US" dirty="0" smtClean="0">
                <a:solidFill>
                  <a:schemeClr val="bg1"/>
                </a:solidFill>
              </a:rPr>
              <a:t>Need practice, community</a:t>
            </a:r>
            <a:endParaRPr lang="en-US" dirty="0">
              <a:solidFill>
                <a:schemeClr val="bg1"/>
              </a:solidFill>
            </a:endParaRPr>
          </a:p>
        </p:txBody>
      </p:sp>
      <p:pic>
        <p:nvPicPr>
          <p:cNvPr id="1026" name="Picture 2" descr="C:\Users\mplavcan\Desktop\Doc\Agile Development\Coding Dojo\Intel CD PB site\L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1800"/>
            <a:ext cx="9144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15319" y="5029200"/>
            <a:ext cx="8313361" cy="838200"/>
          </a:xfrm>
          <a:prstGeom prst="rect">
            <a:avLst/>
          </a:prstGeom>
          <a:noFill/>
        </p:spPr>
        <p:txBody>
          <a:bodyPr wrap="square" rtlCol="0">
            <a:noAutofit/>
          </a:bodyPr>
          <a:lstStyle/>
          <a:p>
            <a:pPr algn="r"/>
            <a:r>
              <a:rPr lang="en-US" sz="2400" b="1" dirty="0" smtClean="0">
                <a:solidFill>
                  <a:schemeClr val="bg1"/>
                </a:solidFill>
              </a:rPr>
              <a:t>Awareness   Classes     Practice</a:t>
            </a:r>
            <a:r>
              <a:rPr lang="en-US" sz="2400" b="1" dirty="0">
                <a:solidFill>
                  <a:schemeClr val="bg1"/>
                </a:solidFill>
              </a:rPr>
              <a:t> </a:t>
            </a:r>
            <a:r>
              <a:rPr lang="en-US" sz="2400" b="1" dirty="0" smtClean="0">
                <a:solidFill>
                  <a:schemeClr val="bg1"/>
                </a:solidFill>
              </a:rPr>
              <a:t>     Deploy,	  Mastery         Teach,</a:t>
            </a:r>
            <a:br>
              <a:rPr lang="en-US" sz="2400" b="1" dirty="0" smtClean="0">
                <a:solidFill>
                  <a:schemeClr val="bg1"/>
                </a:solidFill>
              </a:rPr>
            </a:br>
            <a:r>
              <a:rPr lang="en-US" sz="2400" b="1" dirty="0" smtClean="0">
                <a:solidFill>
                  <a:schemeClr val="bg1"/>
                </a:solidFill>
              </a:rPr>
              <a:t>			            Connect                           Expand</a:t>
            </a:r>
            <a:endParaRPr lang="en-US" sz="2400" b="1" dirty="0">
              <a:solidFill>
                <a:schemeClr val="bg1"/>
              </a:solidFill>
            </a:endParaRPr>
          </a:p>
        </p:txBody>
      </p:sp>
    </p:spTree>
    <p:extLst>
      <p:ext uri="{BB962C8B-B14F-4D97-AF65-F5344CB8AC3E}">
        <p14:creationId xmlns:p14="http://schemas.microsoft.com/office/powerpoint/2010/main" val="3367510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dirty="0"/>
              <a:t>Practice, Practice, Practice</a:t>
            </a:r>
            <a:endParaRPr lang="en-US" sz="4400" b="1" dirty="0"/>
          </a:p>
        </p:txBody>
      </p:sp>
      <p:sp>
        <p:nvSpPr>
          <p:cNvPr id="2" name="Content Placeholder 1"/>
          <p:cNvSpPr>
            <a:spLocks noGrp="1"/>
          </p:cNvSpPr>
          <p:nvPr>
            <p:ph idx="1"/>
          </p:nvPr>
        </p:nvSpPr>
        <p:spPr>
          <a:xfrm>
            <a:off x="457200" y="1775191"/>
            <a:ext cx="8229600" cy="1196609"/>
          </a:xfrm>
        </p:spPr>
        <p:txBody>
          <a:bodyPr/>
          <a:lstStyle/>
          <a:p>
            <a:r>
              <a:rPr lang="en-US" dirty="0" smtClean="0">
                <a:solidFill>
                  <a:schemeClr val="bg1"/>
                </a:solidFill>
              </a:rPr>
              <a:t>At 2-5% of total development effort </a:t>
            </a:r>
          </a:p>
          <a:p>
            <a:r>
              <a:rPr lang="en-US" dirty="0" smtClean="0">
                <a:solidFill>
                  <a:schemeClr val="bg1"/>
                </a:solidFill>
              </a:rPr>
              <a:t>On a frequent cadence</a:t>
            </a:r>
            <a:endParaRPr lang="en-US" dirty="0">
              <a:solidFill>
                <a:schemeClr val="bg1"/>
              </a:solidFill>
            </a:endParaRPr>
          </a:p>
        </p:txBody>
      </p:sp>
      <p:sp>
        <p:nvSpPr>
          <p:cNvPr id="12" name="TextBox 11"/>
          <p:cNvSpPr txBox="1"/>
          <p:nvPr/>
        </p:nvSpPr>
        <p:spPr>
          <a:xfrm>
            <a:off x="476250" y="6107579"/>
            <a:ext cx="3054350" cy="369332"/>
          </a:xfrm>
          <a:prstGeom prst="rect">
            <a:avLst/>
          </a:prstGeom>
          <a:solidFill>
            <a:schemeClr val="tx2">
              <a:lumMod val="20000"/>
              <a:lumOff val="80000"/>
            </a:schemeClr>
          </a:solidFill>
        </p:spPr>
        <p:txBody>
          <a:bodyPr wrap="square" rtlCol="0">
            <a:spAutoFit/>
          </a:bodyPr>
          <a:lstStyle/>
          <a:p>
            <a:pPr algn="ctr"/>
            <a:r>
              <a:rPr lang="en-US" dirty="0" smtClean="0">
                <a:hlinkClick r:id="rId3"/>
              </a:rPr>
              <a:t>http://goto/codedojo</a:t>
            </a:r>
            <a:endParaRPr lang="en-US" dirty="0" smtClean="0"/>
          </a:p>
        </p:txBody>
      </p:sp>
      <p:pic>
        <p:nvPicPr>
          <p:cNvPr id="13" name="Picture 2" descr="C:\Users\mplavcan\Desktop\Doc\Agile Development\Coding Dojo\Intel CD PB site\CodeDojo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924175"/>
            <a:ext cx="3073400" cy="303950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plavcan\Desktop\Doc\Agile Development\Coding Dojo\Supporting Documents\Mifune_quot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3025170"/>
            <a:ext cx="43434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966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 / TDD	</a:t>
            </a:r>
            <a:endParaRPr lang="en-US" dirty="0"/>
          </a:p>
        </p:txBody>
      </p:sp>
      <p:sp>
        <p:nvSpPr>
          <p:cNvPr id="3" name="Text Placeholder 2"/>
          <p:cNvSpPr>
            <a:spLocks noGrp="1"/>
          </p:cNvSpPr>
          <p:nvPr>
            <p:ph type="body" idx="1"/>
          </p:nvPr>
        </p:nvSpPr>
        <p:spPr/>
        <p:txBody>
          <a:bodyPr/>
          <a:lstStyle/>
          <a:p>
            <a:r>
              <a:rPr lang="en-US" dirty="0" smtClean="0"/>
              <a:t>Hey, there are Intel classes for those!</a:t>
            </a:r>
            <a:endParaRPr lang="en-US" dirty="0"/>
          </a:p>
        </p:txBody>
      </p:sp>
      <p:sp>
        <p:nvSpPr>
          <p:cNvPr id="4" name="TextBox 3"/>
          <p:cNvSpPr txBox="1"/>
          <p:nvPr/>
        </p:nvSpPr>
        <p:spPr>
          <a:xfrm>
            <a:off x="457200" y="2971800"/>
            <a:ext cx="8077200" cy="3416320"/>
          </a:xfrm>
          <a:prstGeom prst="rect">
            <a:avLst/>
          </a:prstGeom>
          <a:solidFill>
            <a:schemeClr val="tx2"/>
          </a:solidFill>
        </p:spPr>
        <p:txBody>
          <a:bodyPr wrap="square" rtlCol="0">
            <a:spAutoFit/>
          </a:bodyPr>
          <a:lstStyle/>
          <a:p>
            <a:r>
              <a:rPr lang="en-US" b="1" u="sng" dirty="0" smtClean="0">
                <a:solidFill>
                  <a:schemeClr val="bg1"/>
                </a:solidFill>
              </a:rPr>
              <a:t>VIDEOS:</a:t>
            </a:r>
            <a:endParaRPr lang="en-US" b="1" u="sng" dirty="0">
              <a:solidFill>
                <a:schemeClr val="bg1"/>
              </a:solidFill>
            </a:endParaRPr>
          </a:p>
          <a:p>
            <a:r>
              <a:rPr lang="en-US" u="sng" dirty="0">
                <a:hlinkClick r:id="rId3"/>
              </a:rPr>
              <a:t>Robert C Martin - Bad Code, Craftsmanship, Engineering, and Certification</a:t>
            </a:r>
            <a:endParaRPr lang="en-US" dirty="0"/>
          </a:p>
          <a:p>
            <a:r>
              <a:rPr lang="en-US" dirty="0" smtClean="0">
                <a:hlinkClick r:id="rId4"/>
              </a:rPr>
              <a:t>James Shore - Let's Play TDD (serial screencast)</a:t>
            </a:r>
            <a:endParaRPr lang="en-US" dirty="0" smtClean="0"/>
          </a:p>
          <a:p>
            <a:r>
              <a:rPr lang="en-US" dirty="0" err="1" smtClean="0">
                <a:hlinkClick r:id="rId5"/>
              </a:rPr>
              <a:t>Misko</a:t>
            </a:r>
            <a:r>
              <a:rPr lang="en-US" dirty="0" smtClean="0">
                <a:hlinkClick r:id="rId5"/>
              </a:rPr>
              <a:t> </a:t>
            </a:r>
            <a:r>
              <a:rPr lang="en-US" dirty="0" err="1" smtClean="0">
                <a:hlinkClick r:id="rId5"/>
              </a:rPr>
              <a:t>Hevery</a:t>
            </a:r>
            <a:r>
              <a:rPr lang="en-US" dirty="0" smtClean="0">
                <a:hlinkClick r:id="rId5"/>
              </a:rPr>
              <a:t> - Unit Testing (</a:t>
            </a:r>
            <a:r>
              <a:rPr lang="en-US" dirty="0">
                <a:hlinkClick r:id="rId5"/>
              </a:rPr>
              <a:t>G</a:t>
            </a:r>
            <a:r>
              <a:rPr lang="en-US" dirty="0" smtClean="0">
                <a:hlinkClick r:id="rId5"/>
              </a:rPr>
              <a:t>oogle Clean Code Talks)</a:t>
            </a:r>
            <a:endParaRPr lang="en-US" dirty="0" smtClean="0"/>
          </a:p>
          <a:p>
            <a:r>
              <a:rPr lang="en-US" dirty="0" err="1" smtClean="0">
                <a:hlinkClick r:id="rId6"/>
              </a:rPr>
              <a:t>Misko</a:t>
            </a:r>
            <a:r>
              <a:rPr lang="en-US" dirty="0" smtClean="0">
                <a:hlinkClick r:id="rId6"/>
              </a:rPr>
              <a:t> </a:t>
            </a:r>
            <a:r>
              <a:rPr lang="en-US" dirty="0" err="1" smtClean="0">
                <a:hlinkClick r:id="rId6"/>
              </a:rPr>
              <a:t>Hevery</a:t>
            </a:r>
            <a:r>
              <a:rPr lang="en-US" dirty="0" smtClean="0">
                <a:hlinkClick r:id="rId6"/>
              </a:rPr>
              <a:t> - How to Write Clean, Testable Code ( Google Clean Code Talks)</a:t>
            </a:r>
            <a:endParaRPr lang="en-US" dirty="0" smtClean="0"/>
          </a:p>
          <a:p>
            <a:r>
              <a:rPr lang="en-US" dirty="0" err="1" smtClean="0">
                <a:hlinkClick r:id="rId7"/>
              </a:rPr>
              <a:t>Misko</a:t>
            </a:r>
            <a:r>
              <a:rPr lang="en-US" dirty="0" smtClean="0">
                <a:hlinkClick r:id="rId7"/>
              </a:rPr>
              <a:t> </a:t>
            </a:r>
            <a:r>
              <a:rPr lang="en-US" dirty="0" err="1" smtClean="0">
                <a:hlinkClick r:id="rId7"/>
              </a:rPr>
              <a:t>Hevery</a:t>
            </a:r>
            <a:r>
              <a:rPr lang="en-US" dirty="0" smtClean="0">
                <a:hlinkClick r:id="rId7"/>
              </a:rPr>
              <a:t> - OO Design for Testability ( Google Design Tech Talks)</a:t>
            </a:r>
            <a:endParaRPr lang="en-US" dirty="0" smtClean="0"/>
          </a:p>
          <a:p>
            <a:r>
              <a:rPr lang="en-US" dirty="0" smtClean="0">
                <a:hlinkClick r:id="rId8"/>
              </a:rPr>
              <a:t>Gerard </a:t>
            </a:r>
            <a:r>
              <a:rPr lang="en-US" dirty="0" err="1" smtClean="0">
                <a:hlinkClick r:id="rId8"/>
              </a:rPr>
              <a:t>Meszaros</a:t>
            </a:r>
            <a:r>
              <a:rPr lang="en-US" dirty="0" smtClean="0">
                <a:hlinkClick r:id="rId8"/>
              </a:rPr>
              <a:t> - Automated Testing Patterns and Smells</a:t>
            </a:r>
            <a:endParaRPr lang="en-US" dirty="0" smtClean="0"/>
          </a:p>
          <a:p>
            <a:endParaRPr lang="en-US" dirty="0" smtClean="0"/>
          </a:p>
          <a:p>
            <a:r>
              <a:rPr lang="en-US" dirty="0" smtClean="0"/>
              <a:t> </a:t>
            </a:r>
          </a:p>
          <a:p>
            <a:endParaRPr lang="en-US" dirty="0"/>
          </a:p>
          <a:p>
            <a:endParaRPr lang="en-US" dirty="0"/>
          </a:p>
          <a:p>
            <a:endParaRPr lang="en-US" dirty="0" smtClean="0"/>
          </a:p>
        </p:txBody>
      </p:sp>
    </p:spTree>
    <p:extLst>
      <p:ext uri="{BB962C8B-B14F-4D97-AF65-F5344CB8AC3E}">
        <p14:creationId xmlns:p14="http://schemas.microsoft.com/office/powerpoint/2010/main" val="15623912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Podcast</a:t>
            </a:r>
            <a:endParaRPr lang="en-US" dirty="0"/>
          </a:p>
        </p:txBody>
      </p:sp>
      <p:sp>
        <p:nvSpPr>
          <p:cNvPr id="3" name="Text Placeholder 2"/>
          <p:cNvSpPr>
            <a:spLocks noGrp="1"/>
          </p:cNvSpPr>
          <p:nvPr>
            <p:ph type="body" idx="1"/>
          </p:nvPr>
        </p:nvSpPr>
        <p:spPr/>
        <p:txBody>
          <a:bodyPr/>
          <a:lstStyle/>
          <a:p>
            <a:r>
              <a:rPr lang="en-US" dirty="0" smtClean="0"/>
              <a:t>Scott </a:t>
            </a:r>
            <a:r>
              <a:rPr lang="en-US" dirty="0" err="1" smtClean="0"/>
              <a:t>Hanselman’s</a:t>
            </a:r>
            <a:r>
              <a:rPr lang="en-US" dirty="0"/>
              <a:t> </a:t>
            </a:r>
            <a:r>
              <a:rPr lang="en-US" dirty="0" smtClean="0"/>
              <a:t>Interviews: </a:t>
            </a:r>
            <a:br>
              <a:rPr lang="en-US" dirty="0" smtClean="0"/>
            </a:br>
            <a:r>
              <a:rPr lang="en-US" dirty="0" smtClean="0"/>
              <a:t>    </a:t>
            </a:r>
            <a:r>
              <a:rPr lang="en-US" dirty="0" smtClean="0">
                <a:hlinkClick r:id="rId3"/>
              </a:rPr>
              <a:t>http://www.hanselminutes.com</a:t>
            </a:r>
            <a:endParaRPr lang="en-US" dirty="0" smtClean="0"/>
          </a:p>
          <a:p>
            <a:endParaRPr lang="en-US" dirty="0"/>
          </a:p>
        </p:txBody>
      </p:sp>
      <p:sp>
        <p:nvSpPr>
          <p:cNvPr id="4" name="TextBox 3"/>
          <p:cNvSpPr txBox="1"/>
          <p:nvPr/>
        </p:nvSpPr>
        <p:spPr>
          <a:xfrm>
            <a:off x="457200" y="2971800"/>
            <a:ext cx="8077200" cy="1754326"/>
          </a:xfrm>
          <a:prstGeom prst="rect">
            <a:avLst/>
          </a:prstGeom>
          <a:solidFill>
            <a:schemeClr val="tx2"/>
          </a:solidFill>
        </p:spPr>
        <p:txBody>
          <a:bodyPr wrap="square" rtlCol="0">
            <a:spAutoFit/>
          </a:bodyPr>
          <a:lstStyle/>
          <a:p>
            <a:r>
              <a:rPr lang="en-US" dirty="0">
                <a:hlinkClick r:id="rId4"/>
              </a:rPr>
              <a:t>July 2009: The Art of Unit Testing with Roy </a:t>
            </a:r>
            <a:r>
              <a:rPr lang="en-US" dirty="0" err="1">
                <a:hlinkClick r:id="rId4"/>
              </a:rPr>
              <a:t>Osherove</a:t>
            </a:r>
            <a:endParaRPr lang="en-US" dirty="0"/>
          </a:p>
          <a:p>
            <a:r>
              <a:rPr lang="en-US" dirty="0" smtClean="0">
                <a:hlinkClick r:id="rId5"/>
              </a:rPr>
              <a:t>Jan </a:t>
            </a:r>
            <a:r>
              <a:rPr lang="en-US" dirty="0">
                <a:hlinkClick r:id="rId5"/>
              </a:rPr>
              <a:t>2009: SOLID Principles with </a:t>
            </a:r>
            <a:r>
              <a:rPr lang="en-US" dirty="0" smtClean="0">
                <a:hlinkClick r:id="rId5"/>
              </a:rPr>
              <a:t>“Uncle Bob” </a:t>
            </a:r>
            <a:r>
              <a:rPr lang="en-US" dirty="0">
                <a:hlinkClick r:id="rId5"/>
              </a:rPr>
              <a:t>- Robert C. </a:t>
            </a:r>
            <a:r>
              <a:rPr lang="en-US" dirty="0" smtClean="0">
                <a:hlinkClick r:id="rId5"/>
              </a:rPr>
              <a:t>Martin</a:t>
            </a:r>
            <a:endParaRPr lang="en-US" dirty="0" smtClean="0"/>
          </a:p>
          <a:p>
            <a:r>
              <a:rPr lang="en-US" dirty="0">
                <a:hlinkClick r:id="rId6"/>
              </a:rPr>
              <a:t>Feb 2009: Uncle Bob Martin: SOLID, this time with feeling.</a:t>
            </a:r>
            <a:r>
              <a:rPr lang="en-US" dirty="0"/>
              <a:t> </a:t>
            </a:r>
            <a:br>
              <a:rPr lang="en-US" dirty="0"/>
            </a:br>
            <a:r>
              <a:rPr lang="en-US" dirty="0" smtClean="0">
                <a:hlinkClick r:id="rId7"/>
              </a:rPr>
              <a:t>June 2009: Working Effectively with Legacy Code with Michael Feathers</a:t>
            </a:r>
            <a:endParaRPr lang="en-US" dirty="0" smtClean="0"/>
          </a:p>
          <a:p>
            <a:endParaRPr lang="en-US" dirty="0"/>
          </a:p>
          <a:p>
            <a:endParaRPr lang="en-US" dirty="0" smtClean="0"/>
          </a:p>
        </p:txBody>
      </p:sp>
    </p:spTree>
    <p:extLst>
      <p:ext uri="{BB962C8B-B14F-4D97-AF65-F5344CB8AC3E}">
        <p14:creationId xmlns:p14="http://schemas.microsoft.com/office/powerpoint/2010/main" val="25471893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Books</a:t>
            </a:r>
            <a:endParaRPr lang="en-US" dirty="0"/>
          </a:p>
        </p:txBody>
      </p:sp>
      <p:sp>
        <p:nvSpPr>
          <p:cNvPr id="4" name="Text Placeholder 3"/>
          <p:cNvSpPr>
            <a:spLocks noGrp="1"/>
          </p:cNvSpPr>
          <p:nvPr>
            <p:ph type="body" idx="1"/>
          </p:nvPr>
        </p:nvSpPr>
        <p:spPr/>
        <p:txBody>
          <a:bodyPr/>
          <a:lstStyle/>
          <a:p>
            <a:r>
              <a:rPr lang="en-US" dirty="0" smtClean="0"/>
              <a:t>(all available on Safari</a:t>
            </a:r>
            <a:r>
              <a:rPr lang="en-US" dirty="0"/>
              <a:t> </a:t>
            </a:r>
            <a:r>
              <a:rPr lang="en-US" dirty="0" smtClean="0"/>
              <a:t>,</a:t>
            </a:r>
          </a:p>
          <a:p>
            <a:r>
              <a:rPr lang="en-US" dirty="0"/>
              <a:t> </a:t>
            </a:r>
            <a:r>
              <a:rPr lang="en-US" dirty="0" smtClean="0"/>
              <a:t> books below are Amazon links)</a:t>
            </a:r>
            <a:endParaRPr lang="en-US" dirty="0"/>
          </a:p>
        </p:txBody>
      </p:sp>
      <p:pic>
        <p:nvPicPr>
          <p:cNvPr id="1026" name="Picture 2" descr="http://www.gotw.ca/images/c++cs-cover.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2946" y="3376612"/>
            <a:ext cx="2062115"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orebooks.de/assets/product_images/9781449316389/2000x/version-control-with-git.jpg?locale=gb">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75" y="3376612"/>
            <a:ext cx="1965459" cy="25877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ecx.images-amazon.com/images/I/51NbiDn81NL._SX385_BO1,204,203,200_.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9175" y="3376612"/>
            <a:ext cx="2006933" cy="2587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1019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Books</a:t>
            </a:r>
            <a:endParaRPr lang="en-US" dirty="0"/>
          </a:p>
        </p:txBody>
      </p:sp>
      <p:sp>
        <p:nvSpPr>
          <p:cNvPr id="4" name="Text Placeholder 3"/>
          <p:cNvSpPr>
            <a:spLocks noGrp="1"/>
          </p:cNvSpPr>
          <p:nvPr>
            <p:ph type="body" idx="1"/>
          </p:nvPr>
        </p:nvSpPr>
        <p:spPr/>
        <p:txBody>
          <a:bodyPr/>
          <a:lstStyle/>
          <a:p>
            <a:r>
              <a:rPr lang="en-US" dirty="0" smtClean="0"/>
              <a:t>(all available on Safari</a:t>
            </a:r>
            <a:r>
              <a:rPr lang="en-US" dirty="0"/>
              <a:t> </a:t>
            </a:r>
            <a:r>
              <a:rPr lang="en-US" dirty="0" smtClean="0"/>
              <a:t>,</a:t>
            </a:r>
          </a:p>
          <a:p>
            <a:r>
              <a:rPr lang="en-US" dirty="0"/>
              <a:t> </a:t>
            </a:r>
            <a:r>
              <a:rPr lang="en-US" dirty="0" smtClean="0"/>
              <a:t> books below are Amazon links)</a:t>
            </a:r>
            <a:endParaRPr lang="en-US" dirty="0"/>
          </a:p>
        </p:txBody>
      </p:sp>
      <p:pic>
        <p:nvPicPr>
          <p:cNvPr id="4100" name="Picture 4" descr="C:\Users\mplavcan\Desktop\Doc\Agile Development\SOLID Coding Techniques\CleanCode.jpg">
            <a:hlinkClick r:id="rId3" tooltip="Amazon Link"/>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3352800"/>
            <a:ext cx="1945068" cy="2583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plavcan\Desktop\Doc\Agile Development\Presentations\Software Craftsmanship\SOLID Coding Techniques\TDD by Example.jpg">
            <a:hlinkClick r:id="rId5" tooltip="Amazon Link"/>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3364100"/>
            <a:ext cx="20574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mplavcan\Desktop\Doc\Agile Development\Presentations\Software Craftsmanship\SOLID Coding Techniques\Design Patterns.jpg">
            <a:hlinkClick r:id="rId7" tooltip="Amazon Link"/>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4600" y="3364100"/>
            <a:ext cx="1905000" cy="258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0369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Books</a:t>
            </a:r>
            <a:endParaRPr lang="en-US" dirty="0"/>
          </a:p>
        </p:txBody>
      </p:sp>
      <p:pic>
        <p:nvPicPr>
          <p:cNvPr id="4098" name="Picture 2" descr="C:\Users\mplavcan\Desktop\Doc\Agile Development\SOLID Coding Techniques\TestPatterns.jpg">
            <a:hlinkClick r:id="rId3" tooltip="Amazon Link"/>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24600" y="3352800"/>
            <a:ext cx="1914993" cy="257375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mplavcan\Desktop\Doc\Agile Development\SOLID Coding Techniques\refactoringBook.jpg">
            <a:hlinkClick r:id="rId5" tooltip="Amazon Link"/>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 y="3352800"/>
            <a:ext cx="2000250" cy="25563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C:\Users\mplavcan\Desktop\Doc\Agile Development\SOLID Coding Techniques\0131177052.jpg">
            <a:hlinkClick r:id="rId7" tooltip="Amazon Link"/>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1400" y="3352800"/>
            <a:ext cx="1975221" cy="261747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p:cNvSpPr>
            <a:spLocks noGrp="1"/>
          </p:cNvSpPr>
          <p:nvPr>
            <p:ph type="body" idx="1"/>
          </p:nvPr>
        </p:nvSpPr>
        <p:spPr>
          <a:xfrm>
            <a:off x="740664" y="1828800"/>
            <a:ext cx="8022336" cy="685800"/>
          </a:xfrm>
        </p:spPr>
        <p:txBody>
          <a:bodyPr/>
          <a:lstStyle/>
          <a:p>
            <a:r>
              <a:rPr lang="en-US" dirty="0" smtClean="0"/>
              <a:t>(all available on Safari</a:t>
            </a:r>
            <a:r>
              <a:rPr lang="en-US" dirty="0"/>
              <a:t> </a:t>
            </a:r>
            <a:r>
              <a:rPr lang="en-US" dirty="0" smtClean="0"/>
              <a:t>,</a:t>
            </a:r>
          </a:p>
          <a:p>
            <a:r>
              <a:rPr lang="en-US" dirty="0"/>
              <a:t> </a:t>
            </a:r>
            <a:r>
              <a:rPr lang="en-US" dirty="0" smtClean="0"/>
              <a:t> books below are Amazon links)</a:t>
            </a:r>
            <a:endParaRPr lang="en-US" dirty="0"/>
          </a:p>
        </p:txBody>
      </p:sp>
    </p:spTree>
    <p:extLst>
      <p:ext uri="{BB962C8B-B14F-4D97-AF65-F5344CB8AC3E}">
        <p14:creationId xmlns:p14="http://schemas.microsoft.com/office/powerpoint/2010/main" val="137236782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Course Evaluation</a:t>
            </a:r>
            <a:endParaRPr lang="en-US" dirty="0"/>
          </a:p>
        </p:txBody>
      </p:sp>
      <p:sp>
        <p:nvSpPr>
          <p:cNvPr id="8" name="Content Placeholder 7"/>
          <p:cNvSpPr>
            <a:spLocks noGrp="1"/>
          </p:cNvSpPr>
          <p:nvPr>
            <p:ph idx="1"/>
          </p:nvPr>
        </p:nvSpPr>
        <p:spPr/>
        <p:txBody>
          <a:bodyPr/>
          <a:lstStyle/>
          <a:p>
            <a:pPr marL="118872" indent="0">
              <a:buNone/>
            </a:pPr>
            <a:r>
              <a:rPr lang="en-US" dirty="0" smtClean="0">
                <a:solidFill>
                  <a:schemeClr val="bg1"/>
                </a:solidFill>
              </a:rPr>
              <a:t>On a Post-It:</a:t>
            </a:r>
            <a:br>
              <a:rPr lang="en-US" dirty="0" smtClean="0">
                <a:solidFill>
                  <a:schemeClr val="bg1"/>
                </a:solidFill>
              </a:rPr>
            </a:br>
            <a:endParaRPr lang="en-US" dirty="0" smtClean="0">
              <a:solidFill>
                <a:schemeClr val="bg1"/>
              </a:solidFill>
            </a:endParaRPr>
          </a:p>
          <a:p>
            <a:r>
              <a:rPr lang="en-US" dirty="0" smtClean="0">
                <a:solidFill>
                  <a:schemeClr val="bg1"/>
                </a:solidFill>
              </a:rPr>
              <a:t>Score 0-10 answering:</a:t>
            </a:r>
          </a:p>
          <a:p>
            <a:pPr marL="118872" indent="0">
              <a:buNone/>
            </a:pPr>
            <a:r>
              <a:rPr lang="en-US" dirty="0" smtClean="0">
                <a:solidFill>
                  <a:schemeClr val="bg1"/>
                </a:solidFill>
              </a:rPr>
              <a:t>   </a:t>
            </a:r>
            <a:r>
              <a:rPr lang="en-US" dirty="0">
                <a:solidFill>
                  <a:schemeClr val="bg1"/>
                </a:solidFill>
              </a:rPr>
              <a:t>”Would you recommend this course</a:t>
            </a:r>
            <a:br>
              <a:rPr lang="en-US" dirty="0">
                <a:solidFill>
                  <a:schemeClr val="bg1"/>
                </a:solidFill>
              </a:rPr>
            </a:br>
            <a:r>
              <a:rPr lang="en-US" dirty="0">
                <a:solidFill>
                  <a:schemeClr val="bg1"/>
                </a:solidFill>
              </a:rPr>
              <a:t>     to a friend?”  (10 = highest)</a:t>
            </a:r>
            <a:endParaRPr lang="en-US" dirty="0" smtClean="0">
              <a:solidFill>
                <a:schemeClr val="bg1"/>
              </a:solidFill>
            </a:endParaRPr>
          </a:p>
          <a:p>
            <a:r>
              <a:rPr lang="en-US" dirty="0" smtClean="0">
                <a:solidFill>
                  <a:schemeClr val="bg1"/>
                </a:solidFill>
              </a:rPr>
              <a:t>Anything you would suggest to improve the course</a:t>
            </a:r>
            <a:endParaRPr lang="en-US" dirty="0">
              <a:solidFill>
                <a:schemeClr val="bg1"/>
              </a:solidFill>
            </a:endParaRPr>
          </a:p>
          <a:p>
            <a:pPr marL="118872" indent="0">
              <a:buNone/>
            </a:pPr>
            <a:endParaRPr lang="en-US" dirty="0" smtClean="0">
              <a:solidFill>
                <a:schemeClr val="bg1"/>
              </a:solidFill>
            </a:endParaRPr>
          </a:p>
        </p:txBody>
      </p:sp>
    </p:spTree>
    <p:extLst>
      <p:ext uri="{BB962C8B-B14F-4D97-AF65-F5344CB8AC3E}">
        <p14:creationId xmlns:p14="http://schemas.microsoft.com/office/powerpoint/2010/main" val="18995311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4400" b="1" i="1" dirty="0" smtClean="0">
                <a:solidFill>
                  <a:schemeClr val="bg1"/>
                </a:solidFill>
              </a:rPr>
              <a:t>fin</a:t>
            </a:r>
            <a:endParaRPr lang="en-US" sz="4400" b="1" i="1" dirty="0">
              <a:solidFill>
                <a:schemeClr val="bg1"/>
              </a:solidFill>
            </a:endParaRPr>
          </a:p>
        </p:txBody>
      </p:sp>
      <p:sp>
        <p:nvSpPr>
          <p:cNvPr id="2" name="Content Placeholder 1"/>
          <p:cNvSpPr>
            <a:spLocks noGrp="1"/>
          </p:cNvSpPr>
          <p:nvPr>
            <p:ph idx="1"/>
          </p:nvPr>
        </p:nvSpPr>
        <p:spPr/>
        <p:txBody>
          <a:bodyPr/>
          <a:lstStyle/>
          <a:p>
            <a:pPr marL="118872" indent="0">
              <a:buNone/>
            </a:pPr>
            <a:r>
              <a:rPr lang="en-US" dirty="0" smtClean="0">
                <a:solidFill>
                  <a:schemeClr val="accent1"/>
                </a:solidFill>
              </a:rPr>
              <a:t/>
            </a:r>
            <a:br>
              <a:rPr lang="en-US" dirty="0" smtClean="0">
                <a:solidFill>
                  <a:schemeClr val="accent1"/>
                </a:solidFill>
              </a:rPr>
            </a:br>
            <a:r>
              <a:rPr lang="en-US" dirty="0" smtClean="0">
                <a:solidFill>
                  <a:schemeClr val="accent1"/>
                </a:solidFill>
              </a:rPr>
              <a:t/>
            </a:r>
            <a:br>
              <a:rPr lang="en-US" dirty="0" smtClean="0">
                <a:solidFill>
                  <a:schemeClr val="accent1"/>
                </a:solidFill>
              </a:rPr>
            </a:br>
            <a:r>
              <a:rPr lang="en-US" dirty="0" smtClean="0">
                <a:solidFill>
                  <a:schemeClr val="accent1"/>
                </a:solidFill>
              </a:rPr>
              <a:t>	matthew.w.plavcan@intel.com</a:t>
            </a:r>
            <a:br>
              <a:rPr lang="en-US" dirty="0" smtClean="0">
                <a:solidFill>
                  <a:schemeClr val="accent1"/>
                </a:solidFill>
              </a:rPr>
            </a:br>
            <a:endParaRPr lang="en-US" dirty="0" smtClean="0">
              <a:solidFill>
                <a:schemeClr val="accent1"/>
              </a:solidFill>
            </a:endParaRPr>
          </a:p>
          <a:p>
            <a:pPr marL="118872" indent="0">
              <a:buNone/>
            </a:pPr>
            <a:endParaRPr lang="en-US" dirty="0">
              <a:solidFill>
                <a:schemeClr val="accent1"/>
              </a:solidFill>
            </a:endParaRPr>
          </a:p>
          <a:p>
            <a:pPr marL="118872" indent="0">
              <a:buNone/>
            </a:pPr>
            <a:r>
              <a:rPr lang="en-US" dirty="0" smtClean="0">
                <a:solidFill>
                  <a:schemeClr val="accent1"/>
                </a:solidFill>
              </a:rPr>
              <a:t>			@mplavcan</a:t>
            </a:r>
            <a:endParaRPr lang="en-US" dirty="0">
              <a:solidFill>
                <a:schemeClr val="accent1"/>
              </a:solidFill>
            </a:endParaRPr>
          </a:p>
        </p:txBody>
      </p:sp>
      <p:pic>
        <p:nvPicPr>
          <p:cNvPr id="1026" name="Picture 2" descr="C:\Users\mplavcan\Desktop\twitt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4057554"/>
            <a:ext cx="1082674" cy="108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8635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bg1">
                <a:lumMod val="65000"/>
              </a:schemeClr>
            </a:gs>
            <a:gs pos="12000">
              <a:schemeClr val="bg2">
                <a:lumMod val="75000"/>
              </a:schemeClr>
            </a:gs>
            <a:gs pos="20000">
              <a:schemeClr val="tx2">
                <a:lumMod val="60000"/>
                <a:lumOff val="40000"/>
              </a:schemeClr>
            </a:gs>
            <a:gs pos="100000">
              <a:schemeClr val="tx1"/>
            </a:gs>
          </a:gsLst>
          <a:path path="circle">
            <a:fillToRect l="10000" t="-25000" r="10000" b="125000"/>
          </a:path>
        </a:grad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57200" y="152400"/>
            <a:ext cx="8229600" cy="1251062"/>
          </a:xfrm>
        </p:spPr>
        <p:txBody>
          <a:bodyPr/>
          <a:lstStyle/>
          <a:p>
            <a:r>
              <a:rPr lang="en-US" dirty="0" smtClean="0"/>
              <a:t>Slow is Fast?</a:t>
            </a:r>
            <a:endParaRPr lang="en-US" dirty="0"/>
          </a:p>
        </p:txBody>
      </p:sp>
      <p:sp>
        <p:nvSpPr>
          <p:cNvPr id="9" name="Content Placeholder 4"/>
          <p:cNvSpPr>
            <a:spLocks noGrp="1"/>
          </p:cNvSpPr>
          <p:nvPr>
            <p:ph sz="half" idx="1"/>
          </p:nvPr>
        </p:nvSpPr>
        <p:spPr>
          <a:xfrm>
            <a:off x="457199" y="2133600"/>
            <a:ext cx="4724399" cy="4264151"/>
          </a:xfrm>
        </p:spPr>
        <p:txBody>
          <a:bodyPr>
            <a:normAutofit/>
          </a:bodyPr>
          <a:lstStyle/>
          <a:p>
            <a:r>
              <a:rPr lang="en-US" dirty="0" smtClean="0">
                <a:solidFill>
                  <a:schemeClr val="bg1"/>
                </a:solidFill>
              </a:rPr>
              <a:t>Speed without control leads to unpredictability</a:t>
            </a:r>
            <a:br>
              <a:rPr lang="en-US" dirty="0" smtClean="0">
                <a:solidFill>
                  <a:schemeClr val="bg1"/>
                </a:solidFill>
              </a:rPr>
            </a:br>
            <a:r>
              <a:rPr lang="en-US" dirty="0" smtClean="0">
                <a:solidFill>
                  <a:schemeClr val="bg1"/>
                </a:solidFill>
              </a:rPr>
              <a:t/>
            </a:r>
            <a:br>
              <a:rPr lang="en-US" dirty="0" smtClean="0">
                <a:solidFill>
                  <a:schemeClr val="bg1"/>
                </a:solidFill>
              </a:rPr>
            </a:br>
            <a:endParaRPr lang="en-US" dirty="0">
              <a:solidFill>
                <a:schemeClr val="bg1"/>
              </a:solidFill>
            </a:endParaRPr>
          </a:p>
          <a:p>
            <a:r>
              <a:rPr lang="en-US" dirty="0" smtClean="0">
                <a:solidFill>
                  <a:schemeClr val="bg1"/>
                </a:solidFill>
              </a:rPr>
              <a:t>Disciplined execution leads to repeatable results, with an increase in velocity </a:t>
            </a:r>
            <a:r>
              <a:rPr lang="en-US" b="1" i="1" dirty="0" smtClean="0">
                <a:solidFill>
                  <a:schemeClr val="bg1"/>
                </a:solidFill>
              </a:rPr>
              <a:t>over time</a:t>
            </a:r>
          </a:p>
          <a:p>
            <a:pPr marL="118872" indent="0">
              <a:buNone/>
            </a:pPr>
            <a:endParaRPr lang="en-US" sz="2200" b="1" i="1" dirty="0">
              <a:solidFill>
                <a:schemeClr val="bg1"/>
              </a:solidFill>
            </a:endParaRPr>
          </a:p>
        </p:txBody>
      </p:sp>
      <p:pic>
        <p:nvPicPr>
          <p:cNvPr id="10" name="Picture 2" descr="C:\Users\mplavcan\Desktop\Doc\Agile Development\Presentations\Raw Content for Presentations\Lessons from the Dojo\CSCC_curv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599" y="4038972"/>
            <a:ext cx="3581289" cy="23886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plavcan\Desktop\Doc\Agile Development\Presentations\Raw Content for Presentations\Lessons from the Dojo\Broken_Z0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599" y="1581151"/>
            <a:ext cx="31496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84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500"/>
                                        <p:tgtEl>
                                          <p:spTgt spid="9">
                                            <p:txEl>
                                              <p:pRg st="0" end="0"/>
                                            </p:txEl>
                                          </p:spTgt>
                                        </p:tgtEl>
                                      </p:cBhvr>
                                    </p:animEffect>
                                    <p:anim calcmode="lin" valueType="num">
                                      <p:cBhvr>
                                        <p:cTn id="8" dur="1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5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10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0"/>
                                        <p:tgtEl>
                                          <p:spTgt spid="9">
                                            <p:txEl>
                                              <p:pRg st="1" end="1"/>
                                            </p:txEl>
                                          </p:spTgt>
                                        </p:tgtEl>
                                      </p:cBhvr>
                                    </p:animEffect>
                                    <p:anim calcmode="lin" valueType="num">
                                      <p:cBhvr>
                                        <p:cTn id="18" dur="5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5000" fill="hold"/>
                                        <p:tgtEl>
                                          <p:spTgt spid="9">
                                            <p:txEl>
                                              <p:pRg st="1" end="1"/>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3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18048</TotalTime>
  <Words>2691</Words>
  <Application>Microsoft Office PowerPoint</Application>
  <PresentationFormat>On-screen Show (4:3)</PresentationFormat>
  <Paragraphs>712</Paragraphs>
  <Slides>89</Slides>
  <Notes>43</Notes>
  <HiddenSlides>0</HiddenSlides>
  <MMClips>0</MMClips>
  <ScaleCrop>false</ScaleCrop>
  <HeadingPairs>
    <vt:vector size="4" baseType="variant">
      <vt:variant>
        <vt:lpstr>Theme</vt:lpstr>
      </vt:variant>
      <vt:variant>
        <vt:i4>1</vt:i4>
      </vt:variant>
      <vt:variant>
        <vt:lpstr>Slide Titles</vt:lpstr>
      </vt:variant>
      <vt:variant>
        <vt:i4>89</vt:i4>
      </vt:variant>
    </vt:vector>
  </HeadingPairs>
  <TitlesOfParts>
    <vt:vector size="90" baseType="lpstr">
      <vt:lpstr>Module</vt:lpstr>
      <vt:lpstr>Introduction to Software Technical Practices</vt:lpstr>
      <vt:lpstr>Schedule</vt:lpstr>
      <vt:lpstr>Cost of Defects</vt:lpstr>
      <vt:lpstr>Why Technical Practices?</vt:lpstr>
      <vt:lpstr>PowerPoint Presentation</vt:lpstr>
      <vt:lpstr>What Does that Mean?</vt:lpstr>
      <vt:lpstr>No Really, Why Do It?</vt:lpstr>
      <vt:lpstr>False Dichotomy</vt:lpstr>
      <vt:lpstr>Slow is Fast?</vt:lpstr>
      <vt:lpstr>Software Development Practices</vt:lpstr>
      <vt:lpstr>Coding Technical Practices</vt:lpstr>
      <vt:lpstr>Adoption Rates for Agile Teams</vt:lpstr>
      <vt:lpstr>Revision Control</vt:lpstr>
      <vt:lpstr>Distributed Revision Control</vt:lpstr>
      <vt:lpstr>Revision Checkin Behavior</vt:lpstr>
      <vt:lpstr>Revision Comment Behavior</vt:lpstr>
      <vt:lpstr>Common Code Convention</vt:lpstr>
      <vt:lpstr>PowerPoint Presentation</vt:lpstr>
      <vt:lpstr>Code Quality</vt:lpstr>
      <vt:lpstr>Product Documentation</vt:lpstr>
      <vt:lpstr>What goes in a Code Convention?</vt:lpstr>
      <vt:lpstr>Code Convention</vt:lpstr>
      <vt:lpstr>Common Code Convention</vt:lpstr>
      <vt:lpstr>Code Convention Behavior</vt:lpstr>
      <vt:lpstr>Continuous Integration</vt:lpstr>
      <vt:lpstr>Continuous Integration Process</vt:lpstr>
      <vt:lpstr>Revision Branch Behavior</vt:lpstr>
      <vt:lpstr>Continuous Integration Behavior</vt:lpstr>
      <vt:lpstr>Break</vt:lpstr>
      <vt:lpstr>Legacy Code</vt:lpstr>
      <vt:lpstr>Cause: Original Authors</vt:lpstr>
      <vt:lpstr>Technical Debt</vt:lpstr>
      <vt:lpstr>Technical Debt</vt:lpstr>
      <vt:lpstr>What is Technical Debt?</vt:lpstr>
      <vt:lpstr>Forms of Technical Debt</vt:lpstr>
      <vt:lpstr>Pair Programming</vt:lpstr>
      <vt:lpstr>Pair Programming</vt:lpstr>
      <vt:lpstr>Pair Programming Tools</vt:lpstr>
      <vt:lpstr>Pairing / Collective Ownership</vt:lpstr>
      <vt:lpstr>Break</vt:lpstr>
      <vt:lpstr>Code Cleanup Exercise</vt:lpstr>
      <vt:lpstr>Refactoring</vt:lpstr>
      <vt:lpstr>PowerPoint Presentation</vt:lpstr>
      <vt:lpstr>Single Responsibility Principle</vt:lpstr>
      <vt:lpstr>Single Responsibility</vt:lpstr>
      <vt:lpstr>Refactoring: Extract Method</vt:lpstr>
      <vt:lpstr>Refactoring Exercise</vt:lpstr>
      <vt:lpstr>Break</vt:lpstr>
      <vt:lpstr>Code Smells</vt:lpstr>
      <vt:lpstr>PowerPoint Presentation</vt:lpstr>
      <vt:lpstr>Common Code Smells</vt:lpstr>
      <vt:lpstr>Cyclomatic Complexity</vt:lpstr>
      <vt:lpstr>Code Smells: Complexity</vt:lpstr>
      <vt:lpstr>PowerPoint Presentation</vt:lpstr>
      <vt:lpstr>Code Smells: Literal Repetition</vt:lpstr>
      <vt:lpstr>Code Smells: Data Repetition</vt:lpstr>
      <vt:lpstr>Code Smells: Duplicate Algorithms</vt:lpstr>
      <vt:lpstr>Code Smells: Naming</vt:lpstr>
      <vt:lpstr>Code Smells: Naming</vt:lpstr>
      <vt:lpstr>Code Smells: Naming</vt:lpstr>
      <vt:lpstr>Four Rules of Simple Design</vt:lpstr>
      <vt:lpstr>Refactoring Exercise</vt:lpstr>
      <vt:lpstr>Refactoring – IDE Matters</vt:lpstr>
      <vt:lpstr>Design Patterns</vt:lpstr>
      <vt:lpstr>Break</vt:lpstr>
      <vt:lpstr>Unit Testing</vt:lpstr>
      <vt:lpstr>PowerPoint Presentation</vt:lpstr>
      <vt:lpstr>Unit Test Properties</vt:lpstr>
      <vt:lpstr>Unit Test Features</vt:lpstr>
      <vt:lpstr>Exercise: Unit Testing</vt:lpstr>
      <vt:lpstr>PowerPoint Presentation</vt:lpstr>
      <vt:lpstr>Test First or Test Driven?</vt:lpstr>
      <vt:lpstr>Test-Driven Development</vt:lpstr>
      <vt:lpstr>Group Exercise: Basic TDD</vt:lpstr>
      <vt:lpstr>Let’s Go Bowling!</vt:lpstr>
      <vt:lpstr>How to Score Bowling</vt:lpstr>
      <vt:lpstr>Bowling Kata - Instructions</vt:lpstr>
      <vt:lpstr>Bowling Kata – Interface</vt:lpstr>
      <vt:lpstr>Coding Technical Practices</vt:lpstr>
      <vt:lpstr>Slice small to go fast</vt:lpstr>
      <vt:lpstr>Learning Cycle</vt:lpstr>
      <vt:lpstr>Practice, Practice, Practice</vt:lpstr>
      <vt:lpstr>Refactoring / TDD </vt:lpstr>
      <vt:lpstr>Podcast</vt:lpstr>
      <vt:lpstr>Reference Books</vt:lpstr>
      <vt:lpstr>Reference Books</vt:lpstr>
      <vt:lpstr>Reference Books</vt:lpstr>
      <vt:lpstr>Course Evaluation</vt:lpstr>
      <vt:lpstr>fin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Plavcan, Matthew W</dc:creator>
  <cp:keywords>CTPClassification=CTP_PUBLIC:VisualMarkings=</cp:keywords>
  <cp:lastModifiedBy>mplavcan</cp:lastModifiedBy>
  <cp:revision>289</cp:revision>
  <dcterms:created xsi:type="dcterms:W3CDTF">2006-08-16T00:00:00Z</dcterms:created>
  <dcterms:modified xsi:type="dcterms:W3CDTF">2016-03-21T23:17:47Z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e8716faf-9f97-4c35-87f4-cae40bf5cbaa</vt:lpwstr>
  </property>
  <property fmtid="{D5CDD505-2E9C-101B-9397-08002B2CF9AE}" pid="3" name="CTP_TimeStamp">
    <vt:lpwstr>2016-03-21 23:17:45Z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CTP_PUBLIC</vt:lpwstr>
  </property>
</Properties>
</file>